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handoutMasterIdLst>
    <p:handoutMasterId r:id="rId29"/>
  </p:handoutMasterIdLst>
  <p:sldIdLst>
    <p:sldId id="256" r:id="rId3"/>
    <p:sldId id="257" r:id="rId4"/>
    <p:sldId id="268" r:id="rId5"/>
    <p:sldId id="259" r:id="rId6"/>
    <p:sldId id="264" r:id="rId7"/>
    <p:sldId id="262" r:id="rId8"/>
    <p:sldId id="303" r:id="rId9"/>
    <p:sldId id="305" r:id="rId10"/>
    <p:sldId id="269" r:id="rId11"/>
    <p:sldId id="306" r:id="rId12"/>
    <p:sldId id="307" r:id="rId13"/>
    <p:sldId id="260" r:id="rId14"/>
    <p:sldId id="266" r:id="rId15"/>
    <p:sldId id="267" r:id="rId16"/>
    <p:sldId id="308" r:id="rId17"/>
    <p:sldId id="272" r:id="rId18"/>
    <p:sldId id="309" r:id="rId19"/>
    <p:sldId id="310" r:id="rId20"/>
    <p:sldId id="311" r:id="rId21"/>
    <p:sldId id="258" r:id="rId22"/>
    <p:sldId id="279" r:id="rId23"/>
    <p:sldId id="280" r:id="rId24"/>
    <p:sldId id="312" r:id="rId25"/>
    <p:sldId id="276" r:id="rId26"/>
    <p:sldId id="304" r:id="rId27"/>
    <p:sldId id="282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ayiji MaHaNiYom BAO 1.2" panose="02010600030101010101" charset="0"/>
      <p:regular r:id="rId34"/>
    </p:embeddedFont>
    <p:embeddedFont>
      <p:font typeface="Miso" panose="02010600030101010101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005C"/>
    <a:srgbClr val="7030A0"/>
    <a:srgbClr val="A323B6"/>
    <a:srgbClr val="F8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B0258-7112-4060-85B4-DD9915F08C71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B8D04-8371-41D2-8173-FA8ED8332F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3755999" y="1089000"/>
            <a:ext cx="4680000" cy="46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2" b="25353"/>
          <a:stretch>
            <a:fillRect/>
          </a:stretch>
        </p:blipFill>
        <p:spPr>
          <a:xfrm>
            <a:off x="5272572" y="1600200"/>
            <a:ext cx="1646855" cy="811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 rot="5400000">
            <a:off x="11132574" y="5709307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7219-0275-4265-A3D3-B3E31F829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7217F-074B-4EB3-B35C-09838AF16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500A3-39FA-45B7-8F90-72907925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7A17-18AB-4D89-A926-BDE645C3E42D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3E9C-BCC6-457D-A249-D4AA9292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5EBF-F23A-41E0-AB02-CD1A5BC9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C2408-F20A-4BA8-A6B9-2453B5EAD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65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3755999" y="1089000"/>
            <a:ext cx="4680000" cy="46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2" b="25353"/>
          <a:stretch>
            <a:fillRect/>
          </a:stretch>
        </p:blipFill>
        <p:spPr>
          <a:xfrm>
            <a:off x="5272572" y="1600200"/>
            <a:ext cx="1646855" cy="811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  <p:sp>
        <p:nvSpPr>
          <p:cNvPr id="13" name="Flowchart: Delay 12"/>
          <p:cNvSpPr/>
          <p:nvPr userDrawn="1"/>
        </p:nvSpPr>
        <p:spPr>
          <a:xfrm>
            <a:off x="0" y="-13595"/>
            <a:ext cx="5097518" cy="6885190"/>
          </a:xfrm>
          <a:prstGeom prst="flowChartDelay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lay 8"/>
          <p:cNvSpPr/>
          <p:nvPr userDrawn="1"/>
        </p:nvSpPr>
        <p:spPr>
          <a:xfrm rot="5400000">
            <a:off x="2440368" y="-6094032"/>
            <a:ext cx="7311262" cy="12192001"/>
          </a:xfrm>
          <a:prstGeom prst="flowChartDelay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935"/>
            <a:ext cx="10515600" cy="2839066"/>
          </a:xfrm>
        </p:spPr>
        <p:txBody>
          <a:bodyPr>
            <a:noAutofit/>
          </a:bodyPr>
          <a:lstStyle>
            <a:lvl1pPr algn="ctr">
              <a:defRPr sz="30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2735"/>
            <a:ext cx="10515600" cy="2234227"/>
          </a:xfrm>
        </p:spPr>
        <p:txBody>
          <a:bodyPr>
            <a:noAutofit/>
          </a:bodyPr>
          <a:lstStyle>
            <a:lvl1pPr algn="ctr">
              <a:defRPr sz="8800" b="1">
                <a:latin typeface="Miso" pitchFamily="2" charset="0"/>
              </a:defRPr>
            </a:lvl1pPr>
            <a:lvl2pPr algn="ctr">
              <a:defRPr sz="8800" b="1">
                <a:latin typeface="Miso" pitchFamily="2" charset="0"/>
              </a:defRPr>
            </a:lvl2pPr>
            <a:lvl3pPr algn="ctr">
              <a:defRPr sz="8800" b="1">
                <a:latin typeface="Miso" pitchFamily="2" charset="0"/>
              </a:defRPr>
            </a:lvl3pPr>
            <a:lvl4pPr algn="ctr">
              <a:defRPr sz="8800" b="1">
                <a:latin typeface="Miso" pitchFamily="2" charset="0"/>
              </a:defRPr>
            </a:lvl4pPr>
            <a:lvl5pPr algn="ctr">
              <a:defRPr sz="8800" b="1">
                <a:latin typeface="Miso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 userDrawn="1"/>
        </p:nvSpPr>
        <p:spPr>
          <a:xfrm>
            <a:off x="3558048" y="-6265"/>
            <a:ext cx="5075903" cy="560439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7030A0"/>
              </a:gs>
              <a:gs pos="55000">
                <a:schemeClr val="accent1">
                  <a:lumMod val="75000"/>
                </a:schemeClr>
              </a:gs>
              <a:gs pos="88000">
                <a:srgbClr val="00206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052552" cy="554173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9535"/>
            <a:ext cx="10515600" cy="4977428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  <p:sp>
        <p:nvSpPr>
          <p:cNvPr id="13" name="Flowchart: Delay 12"/>
          <p:cNvSpPr/>
          <p:nvPr userDrawn="1"/>
        </p:nvSpPr>
        <p:spPr>
          <a:xfrm>
            <a:off x="0" y="-13595"/>
            <a:ext cx="5097518" cy="6885190"/>
          </a:xfrm>
          <a:prstGeom prst="flowChartDelay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 rot="5400000">
            <a:off x="11132574" y="5709307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lay 8"/>
          <p:cNvSpPr/>
          <p:nvPr userDrawn="1"/>
        </p:nvSpPr>
        <p:spPr>
          <a:xfrm rot="5400000">
            <a:off x="2440368" y="-6094032"/>
            <a:ext cx="7311262" cy="12192001"/>
          </a:xfrm>
          <a:prstGeom prst="flowChartDelay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935"/>
            <a:ext cx="10515600" cy="2839066"/>
          </a:xfrm>
        </p:spPr>
        <p:txBody>
          <a:bodyPr>
            <a:noAutofit/>
          </a:bodyPr>
          <a:lstStyle>
            <a:lvl1pPr algn="ctr">
              <a:defRPr sz="30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2735"/>
            <a:ext cx="10515600" cy="2234227"/>
          </a:xfrm>
        </p:spPr>
        <p:txBody>
          <a:bodyPr>
            <a:noAutofit/>
          </a:bodyPr>
          <a:lstStyle>
            <a:lvl1pPr algn="ctr">
              <a:defRPr sz="8800" b="1">
                <a:latin typeface="Miso" pitchFamily="2" charset="0"/>
              </a:defRPr>
            </a:lvl1pPr>
            <a:lvl2pPr algn="ctr">
              <a:defRPr sz="8800" b="1">
                <a:latin typeface="Miso" pitchFamily="2" charset="0"/>
              </a:defRPr>
            </a:lvl2pPr>
            <a:lvl3pPr algn="ctr">
              <a:defRPr sz="8800" b="1">
                <a:latin typeface="Miso" pitchFamily="2" charset="0"/>
              </a:defRPr>
            </a:lvl3pPr>
            <a:lvl4pPr algn="ctr">
              <a:defRPr sz="8800" b="1">
                <a:latin typeface="Miso" pitchFamily="2" charset="0"/>
              </a:defRPr>
            </a:lvl4pPr>
            <a:lvl5pPr algn="ctr">
              <a:defRPr sz="8800" b="1">
                <a:latin typeface="Miso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 userDrawn="1"/>
        </p:nvSpPr>
        <p:spPr>
          <a:xfrm>
            <a:off x="3558048" y="-6265"/>
            <a:ext cx="5075903" cy="560439"/>
          </a:xfrm>
          <a:prstGeom prst="roundRect">
            <a:avLst>
              <a:gd name="adj" fmla="val 50000"/>
            </a:avLst>
          </a:prstGeom>
          <a:gradFill>
            <a:gsLst>
              <a:gs pos="25000">
                <a:srgbClr val="7030A0"/>
              </a:gs>
              <a:gs pos="55000">
                <a:schemeClr val="accent1">
                  <a:lumMod val="75000"/>
                </a:schemeClr>
              </a:gs>
              <a:gs pos="88000">
                <a:srgbClr val="00206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052552" cy="554173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9535"/>
            <a:ext cx="10515600" cy="4977428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26361"/>
          <a:stretch>
            <a:fillRect/>
          </a:stretch>
        </p:blipFill>
        <p:spPr>
          <a:xfrm>
            <a:off x="10471354" y="185738"/>
            <a:ext cx="1356852" cy="6674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7864"/>
            <a:ext cx="10515600" cy="100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1549"/>
            <a:ext cx="10515600" cy="468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7030A0"/>
          </a:solidFill>
          <a:latin typeface="Mis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37864"/>
            <a:ext cx="10515600" cy="1001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1549"/>
            <a:ext cx="10515600" cy="468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6466A-4DA5-48C5-8709-266AEDF68CE4}" type="datetimeFigureOut">
              <a:rPr lang="en-GB" smtClean="0"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ABC8-480E-4196-A8F2-34264F1EC5B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7030A0"/>
          </a:solidFill>
          <a:latin typeface="Mis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yiji MaHaNiYom BAO 1.2" panose="02000000000000000000" pitchFamily="2" charset="0"/>
          <a:ea typeface="+mn-ea"/>
          <a:cs typeface="Layiji MaHaNiYom BAO 1.2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18154" y="3018834"/>
            <a:ext cx="435569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Miso" pitchFamily="2" charset="0"/>
              </a:rPr>
              <a:t>Www.MixedModel.Academy as a SaaS learning tool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B5675B-F8B4-48B2-9AC5-923C4BA10FC9}"/>
              </a:ext>
            </a:extLst>
          </p:cNvPr>
          <p:cNvSpPr txBox="1"/>
          <p:nvPr/>
        </p:nvSpPr>
        <p:spPr>
          <a:xfrm>
            <a:off x="4603059" y="4837044"/>
            <a:ext cx="298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Donghui</a:t>
            </a:r>
            <a:r>
              <a:rPr lang="en-US" altLang="zh-CN" dirty="0"/>
              <a:t> Ma &amp; Darren Murray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8DB64-361D-4947-B609-41CE3FE2F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243"/>
            <a:ext cx="12192000" cy="6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5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621C63-9F8E-465D-B45C-F83DF2B7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295"/>
            <a:ext cx="12192000" cy="61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7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B2457-36CD-48FC-A2A2-92903252E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88"/>
            <a:ext cx="12192000" cy="59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364E6-D32A-44E9-B370-76D8A90B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38"/>
            <a:ext cx="12192000" cy="61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5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6D2B1C-C168-4D93-926C-BDEC2C11863C}"/>
              </a:ext>
            </a:extLst>
          </p:cNvPr>
          <p:cNvGrpSpPr/>
          <p:nvPr/>
        </p:nvGrpSpPr>
        <p:grpSpPr>
          <a:xfrm>
            <a:off x="0" y="994454"/>
            <a:ext cx="12192000" cy="4869092"/>
            <a:chOff x="0" y="994454"/>
            <a:chExt cx="12192000" cy="48690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F94F1D2-3E87-48E2-BD36-AE56102E8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94454"/>
              <a:ext cx="12192000" cy="486909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A0F56C4-CF03-404F-B539-0AD53C4A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7586" y="3596640"/>
              <a:ext cx="417318" cy="417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574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02AE8D-0A3F-4EE1-9895-0CB3849FC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529"/>
            <a:ext cx="12192000" cy="41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6330E11-C155-4D5F-BCC3-778A7623AB0D}"/>
              </a:ext>
            </a:extLst>
          </p:cNvPr>
          <p:cNvGrpSpPr/>
          <p:nvPr/>
        </p:nvGrpSpPr>
        <p:grpSpPr>
          <a:xfrm>
            <a:off x="0" y="344083"/>
            <a:ext cx="12192000" cy="6169833"/>
            <a:chOff x="0" y="344083"/>
            <a:chExt cx="12192000" cy="616983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44FC4A-6749-4CE0-9F47-A964E39CE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44083"/>
              <a:ext cx="12192000" cy="616983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54BB24-311D-4D88-AF89-B2FCD2DCC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946" y="2267712"/>
              <a:ext cx="417318" cy="41731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087D842-3340-4515-B6D5-5D18F2C70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0866" y="3596640"/>
              <a:ext cx="417318" cy="417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013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CC99E-17B9-447B-A321-5F4B58C0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023"/>
            <a:ext cx="12192000" cy="44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1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FD81AC-A624-4D78-8421-BA4F319BC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b="23194"/>
          <a:stretch/>
        </p:blipFill>
        <p:spPr>
          <a:xfrm>
            <a:off x="403804" y="0"/>
            <a:ext cx="11384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C0908-F17D-4DA9-8722-A9958B56D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651"/>
            <a:ext cx="12192000" cy="46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1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72842" y="2169000"/>
            <a:ext cx="2520000" cy="25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3" y="2928220"/>
            <a:ext cx="2803798" cy="1001559"/>
          </a:xfrm>
        </p:spPr>
        <p:txBody>
          <a:bodyPr/>
          <a:lstStyle/>
          <a:p>
            <a:pPr algn="ctr"/>
            <a:r>
              <a:rPr lang="en-US" dirty="0"/>
              <a:t>Content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306529" y="1286381"/>
            <a:ext cx="900000" cy="90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iso" pitchFamily="2" charset="0"/>
              </a:rPr>
              <a:t>1</a:t>
            </a:r>
            <a:endParaRPr lang="en-GB" sz="3200" b="1" dirty="0">
              <a:latin typeface="Miso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527755" y="4239000"/>
            <a:ext cx="900000" cy="90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iso" pitchFamily="2" charset="0"/>
              </a:rPr>
              <a:t>3</a:t>
            </a:r>
            <a:endParaRPr lang="en-GB" sz="3200" b="1" dirty="0">
              <a:latin typeface="Mis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40825" y="2762690"/>
            <a:ext cx="900000" cy="90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iso" pitchFamily="2" charset="0"/>
              </a:rPr>
              <a:t>2</a:t>
            </a:r>
            <a:endParaRPr lang="en-GB" sz="3200" b="1" dirty="0">
              <a:latin typeface="Mis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0825" y="1524000"/>
            <a:ext cx="4084956" cy="82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19483" y="1459382"/>
            <a:ext cx="455690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Miso" pitchFamily="2" charset="0"/>
                <a:cs typeface="Layiji MaHaNiYom BAO 1.2" panose="02000000000000000000" pitchFamily="2" charset="0"/>
              </a:rPr>
              <a:t>Objectives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3362" y="4382955"/>
            <a:ext cx="455690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000" b="1" dirty="0">
                <a:latin typeface="Miso" pitchFamily="2" charset="0"/>
                <a:cs typeface="Layiji MaHaNiYom BAO 1.2" panose="02000000000000000000" pitchFamily="2" charset="0"/>
              </a:rPr>
              <a:t>Current stage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3362" y="2935691"/>
            <a:ext cx="455690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000" b="1" dirty="0">
                <a:latin typeface="Miso" pitchFamily="2" charset="0"/>
                <a:cs typeface="Layiji MaHaNiYom BAO 1.2" panose="02000000000000000000" pitchFamily="2" charset="0"/>
              </a:rPr>
              <a:t>Service components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A3950-A559-4FCD-8C4B-8CF850FE6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9" r="1333"/>
          <a:stretch/>
        </p:blipFill>
        <p:spPr>
          <a:xfrm>
            <a:off x="0" y="508429"/>
            <a:ext cx="12192000" cy="58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9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3EEAFD-1449-4E3C-B7E9-80385C9FDD1B}"/>
              </a:ext>
            </a:extLst>
          </p:cNvPr>
          <p:cNvGrpSpPr/>
          <p:nvPr/>
        </p:nvGrpSpPr>
        <p:grpSpPr>
          <a:xfrm>
            <a:off x="0" y="331191"/>
            <a:ext cx="12192000" cy="6195618"/>
            <a:chOff x="0" y="331191"/>
            <a:chExt cx="12192000" cy="619561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A197D99-9DCF-4B26-880D-91EE22DFA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1191"/>
              <a:ext cx="12192000" cy="619561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94EBFF-6E51-432E-813A-EEEC97A8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218" y="1999488"/>
              <a:ext cx="417318" cy="417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769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EE3F02-014F-4584-9802-4CAECA4A93E3}"/>
              </a:ext>
            </a:extLst>
          </p:cNvPr>
          <p:cNvGrpSpPr/>
          <p:nvPr/>
        </p:nvGrpSpPr>
        <p:grpSpPr>
          <a:xfrm>
            <a:off x="0" y="334551"/>
            <a:ext cx="12192000" cy="6397557"/>
            <a:chOff x="0" y="334551"/>
            <a:chExt cx="12192000" cy="639755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3C5882D-1857-4496-80A8-A7A88B6BC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4551"/>
              <a:ext cx="12192000" cy="618889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CB398F-A008-4503-BDFF-8047D3028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4850" y="6314790"/>
              <a:ext cx="417318" cy="417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483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9585A-7CFB-46E9-8241-985EA3F5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Steps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146639-CCE3-44E6-B82C-CE4A51CDD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Adding other features into MMA</a:t>
            </a:r>
          </a:p>
          <a:p>
            <a:pPr lvl="1"/>
            <a:r>
              <a:rPr lang="en-US" altLang="zh-CN" sz="3200" dirty="0"/>
              <a:t>Syntax generator for more mixed model packages</a:t>
            </a:r>
          </a:p>
          <a:p>
            <a:pPr lvl="1"/>
            <a:r>
              <a:rPr lang="en-US" altLang="zh-CN" sz="3200" dirty="0"/>
              <a:t>Mixed Model Anatomy (Matrix Algebra) for mixed model theory learners</a:t>
            </a:r>
          </a:p>
          <a:p>
            <a:pPr lvl="1"/>
            <a:r>
              <a:rPr lang="en-US" altLang="zh-CN" sz="3200" dirty="0"/>
              <a:t>VSN knowledge base as well as user generated cases</a:t>
            </a:r>
          </a:p>
          <a:p>
            <a:pPr lvl="1"/>
            <a:r>
              <a:rPr lang="en-US" altLang="zh-CN" sz="3200" dirty="0"/>
              <a:t>Create or recommend videos relevant for each step of the analysis</a:t>
            </a:r>
          </a:p>
          <a:p>
            <a:r>
              <a:rPr lang="en-US" altLang="zh-CN" dirty="0"/>
              <a:t>Adding contents into MMA</a:t>
            </a:r>
          </a:p>
          <a:p>
            <a:pPr lvl="1"/>
            <a:r>
              <a:rPr lang="en-US" altLang="zh-CN" dirty="0"/>
              <a:t>Examples from influential mixed model literature </a:t>
            </a:r>
          </a:p>
          <a:p>
            <a:pPr lvl="1"/>
            <a:r>
              <a:rPr lang="en-US" altLang="zh-CN" dirty="0"/>
              <a:t>Design new way of providing results/reports to users</a:t>
            </a:r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1999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13A563-9542-4A9A-A95F-6415BAB2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771"/>
            <a:ext cx="12192000" cy="61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32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1A465F2-FCE5-4371-A41C-491C9C743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111" cy="6858001"/>
          </a:xfrm>
        </p:spPr>
      </p:pic>
    </p:spTree>
    <p:extLst>
      <p:ext uri="{BB962C8B-B14F-4D97-AF65-F5344CB8AC3E}">
        <p14:creationId xmlns:p14="http://schemas.microsoft.com/office/powerpoint/2010/main" val="1807106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needs improvement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950" cy="6758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Facilitate the paradigm shift from ANOVA to Mixed Model</a:t>
            </a:r>
          </a:p>
          <a:p>
            <a:endParaRPr lang="en-US" dirty="0"/>
          </a:p>
          <a:p>
            <a:r>
              <a:rPr lang="en-US" dirty="0"/>
              <a:t>Introduce ASReml to more market sectors outside agriculture/breeding</a:t>
            </a:r>
          </a:p>
          <a:p>
            <a:endParaRPr lang="en-US" dirty="0"/>
          </a:p>
          <a:p>
            <a:r>
              <a:rPr lang="en-US" dirty="0"/>
              <a:t>Provide online support for ASReml-R user with syntax generator</a:t>
            </a:r>
          </a:p>
          <a:p>
            <a:endParaRPr lang="en-US" dirty="0"/>
          </a:p>
          <a:p>
            <a:r>
              <a:rPr lang="en-US" dirty="0"/>
              <a:t>Provide matrix algebra associated with real data for deep learner</a:t>
            </a:r>
          </a:p>
          <a:p>
            <a:endParaRPr lang="en-US" dirty="0"/>
          </a:p>
          <a:p>
            <a:r>
              <a:rPr lang="en-US" dirty="0"/>
              <a:t>Provide future technical platform to move VSN software online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Challenge is to design a new product to:</a:t>
            </a:r>
          </a:p>
          <a:p>
            <a:pPr lvl="2"/>
            <a:r>
              <a:rPr lang="en-US" sz="3200" dirty="0"/>
              <a:t>support (not to compete with) existing software</a:t>
            </a:r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3200" dirty="0"/>
          </a:p>
          <a:p>
            <a:pPr lvl="2"/>
            <a:r>
              <a:rPr lang="en-US" sz="3200" dirty="0"/>
              <a:t>introduce ASReml and related service to win new users from new market segments (for example, medicine, social science, etc.)</a:t>
            </a:r>
            <a:endParaRPr lang="en-US" sz="3200" dirty="0">
              <a:sym typeface="Wingdings" panose="05000000000000000000" pitchFamily="2" charset="2"/>
            </a:endParaRPr>
          </a:p>
          <a:p>
            <a:pPr lvl="2"/>
            <a:endParaRPr lang="en-US" sz="3200" dirty="0">
              <a:sym typeface="Wingdings" panose="05000000000000000000" pitchFamily="2" charset="2"/>
            </a:endParaRPr>
          </a:p>
          <a:p>
            <a:pPr lvl="2"/>
            <a:r>
              <a:rPr lang="en-US" sz="3200" dirty="0">
                <a:sym typeface="Wingdings" panose="05000000000000000000" pitchFamily="2" charset="2"/>
              </a:rPr>
              <a:t>invite and educate more ANOVA users to the REML world and  increase the overall demand for Mixed Model Analysis (bigger TAM)</a:t>
            </a:r>
            <a:endParaRPr lang="en-US" sz="32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Service Components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Features (free services)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Free membership and registration </a:t>
            </a:r>
          </a:p>
          <a:p>
            <a:pPr lvl="1"/>
            <a:r>
              <a:rPr lang="en-US" sz="3200" dirty="0"/>
              <a:t>Data/code hosting </a:t>
            </a:r>
          </a:p>
          <a:p>
            <a:pPr lvl="1"/>
            <a:r>
              <a:rPr lang="en-US" sz="3200" dirty="0"/>
              <a:t>Syntax generator from GUI for major mixed model tools</a:t>
            </a:r>
          </a:p>
          <a:p>
            <a:pPr lvl="1"/>
            <a:r>
              <a:rPr lang="en-US" sz="3200" dirty="0"/>
              <a:t>Mixed Model Anatomy (Matrix Algebra) for mixed model theory learners</a:t>
            </a:r>
          </a:p>
          <a:p>
            <a:pPr lvl="1"/>
            <a:r>
              <a:rPr lang="en-US" sz="3200" dirty="0"/>
              <a:t>VSN knowledge base as well as user generated cases</a:t>
            </a:r>
          </a:p>
          <a:p>
            <a:pPr lvl="1"/>
            <a:r>
              <a:rPr lang="en-US" sz="3200" dirty="0"/>
              <a:t>Videos relevant for each step of the analysis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/>
              <a:t>Products (Chargeable)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Member subscription for privacy and REML results</a:t>
            </a:r>
          </a:p>
          <a:p>
            <a:pPr lvl="1"/>
            <a:r>
              <a:rPr lang="en-US" sz="3200" dirty="0"/>
              <a:t>Software migration from other software to ASREML (W/R)</a:t>
            </a:r>
          </a:p>
          <a:p>
            <a:pPr lvl="1"/>
            <a:r>
              <a:rPr lang="en-US" sz="3200" dirty="0"/>
              <a:t>Training/Certification </a:t>
            </a:r>
          </a:p>
          <a:p>
            <a:pPr lvl="1"/>
            <a:r>
              <a:rPr lang="en-US" sz="3200" dirty="0"/>
              <a:t>Data management solutions</a:t>
            </a:r>
          </a:p>
          <a:p>
            <a:pPr lvl="1"/>
            <a:r>
              <a:rPr lang="en-US" sz="3200" dirty="0"/>
              <a:t>Existing VSN products</a:t>
            </a:r>
          </a:p>
          <a:p>
            <a:pPr lvl="1"/>
            <a:r>
              <a:rPr lang="en-US" sz="3200" dirty="0"/>
              <a:t>….</a:t>
            </a:r>
          </a:p>
          <a:p>
            <a:pPr lvl="1"/>
            <a:r>
              <a:rPr lang="en-US" sz="3200" dirty="0"/>
              <a:t>More opportunities will emerge as the member number grows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832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GB" dirty="0"/>
              <a:t>Current Stage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309</Words>
  <Application>Microsoft Office PowerPoint</Application>
  <PresentationFormat>宽屏</PresentationFormat>
  <Paragraphs>67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Miso</vt:lpstr>
      <vt:lpstr>Layiji MaHaNiYom BAO 1.2</vt:lpstr>
      <vt:lpstr>Arial</vt:lpstr>
      <vt:lpstr>Calibri</vt:lpstr>
      <vt:lpstr>Office Theme</vt:lpstr>
      <vt:lpstr>1_Office Theme</vt:lpstr>
      <vt:lpstr>PowerPoint 演示文稿</vt:lpstr>
      <vt:lpstr>Content</vt:lpstr>
      <vt:lpstr>PowerPoint 演示文稿</vt:lpstr>
      <vt:lpstr>Objectives</vt:lpstr>
      <vt:lpstr>Objectives</vt:lpstr>
      <vt:lpstr>PowerPoint 演示文稿</vt:lpstr>
      <vt:lpstr>Service Components</vt:lpstr>
      <vt:lpstr>Service Components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Next Steps</vt:lpstr>
      <vt:lpstr>PowerPoint 演示文稿</vt:lpstr>
      <vt:lpstr>PowerPoint 演示文稿</vt:lpstr>
      <vt:lpstr>Performance needs improvement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Pimchanok Chaychan</dc:creator>
  <cp:lastModifiedBy>WeiJudy</cp:lastModifiedBy>
  <cp:revision>176</cp:revision>
  <dcterms:created xsi:type="dcterms:W3CDTF">2018-08-14T03:30:00Z</dcterms:created>
  <dcterms:modified xsi:type="dcterms:W3CDTF">2018-11-30T04:10:41Z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2052-11.1.0.7989</vt:lpwstr>
  </property>
</Properties>
</file>