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60" r:id="rId2"/>
    <p:sldMasterId id="2147483672" r:id="rId3"/>
  </p:sldMasterIdLst>
  <p:notesMasterIdLst>
    <p:notesMasterId r:id="rId27"/>
  </p:notesMasterIdLst>
  <p:sldIdLst>
    <p:sldId id="258" r:id="rId4"/>
    <p:sldId id="259" r:id="rId5"/>
    <p:sldId id="260" r:id="rId6"/>
    <p:sldId id="295" r:id="rId7"/>
    <p:sldId id="267" r:id="rId8"/>
    <p:sldId id="264" r:id="rId9"/>
    <p:sldId id="265" r:id="rId10"/>
    <p:sldId id="266" r:id="rId11"/>
    <p:sldId id="268" r:id="rId12"/>
    <p:sldId id="269" r:id="rId13"/>
    <p:sldId id="273" r:id="rId14"/>
    <p:sldId id="280" r:id="rId15"/>
    <p:sldId id="281" r:id="rId16"/>
    <p:sldId id="282" r:id="rId17"/>
    <p:sldId id="283" r:id="rId18"/>
    <p:sldId id="285" r:id="rId19"/>
    <p:sldId id="288" r:id="rId20"/>
    <p:sldId id="289" r:id="rId21"/>
    <p:sldId id="294" r:id="rId22"/>
    <p:sldId id="290" r:id="rId23"/>
    <p:sldId id="291" r:id="rId24"/>
    <p:sldId id="292" r:id="rId25"/>
    <p:sldId id="29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5360"/>
  </p:normalViewPr>
  <p:slideViewPr>
    <p:cSldViewPr snapToGrid="0" snapToObjects="1">
      <p:cViewPr varScale="1">
        <p:scale>
          <a:sx n="70" d="100"/>
          <a:sy n="70" d="100"/>
        </p:scale>
        <p:origin x="23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Average</a:t>
            </a:r>
            <a:r>
              <a:rPr lang="en-US" baseline="0" dirty="0"/>
              <a:t> t</a:t>
            </a:r>
            <a:r>
              <a:rPr lang="en-US" dirty="0"/>
              <a:t>ime-use for 8 year-olds</a:t>
            </a:r>
          </a:p>
        </c:rich>
      </c:tx>
      <c:overlay val="0"/>
    </c:title>
    <c:autoTitleDeleted val="0"/>
    <c:plotArea>
      <c:layout/>
      <c:pieChart>
        <c:varyColors val="1"/>
        <c:ser>
          <c:idx val="0"/>
          <c:order val="0"/>
          <c:tx>
            <c:strRef>
              <c:f>Sheet1!$B$1</c:f>
              <c:strCache>
                <c:ptCount val="1"/>
                <c:pt idx="0">
                  <c:v>Time-use for a 5 year old</c:v>
                </c:pt>
              </c:strCache>
            </c:strRef>
          </c:tx>
          <c:cat>
            <c:strRef>
              <c:f>Sheet1!$A$2:$A$5</c:f>
              <c:strCache>
                <c:ptCount val="4"/>
                <c:pt idx="0">
                  <c:v>Sleep</c:v>
                </c:pt>
                <c:pt idx="1">
                  <c:v>Sedentary</c:v>
                </c:pt>
                <c:pt idx="2">
                  <c:v>Light activity</c:v>
                </c:pt>
                <c:pt idx="3">
                  <c:v>Moderate to vigorous physical activity</c:v>
                </c:pt>
              </c:strCache>
            </c:strRef>
          </c:cat>
          <c:val>
            <c:numRef>
              <c:f>Sheet1!$B$2:$B$5</c:f>
              <c:numCache>
                <c:formatCode>General</c:formatCode>
                <c:ptCount val="4"/>
                <c:pt idx="0">
                  <c:v>588.20000000000005</c:v>
                </c:pt>
                <c:pt idx="1">
                  <c:v>458</c:v>
                </c:pt>
                <c:pt idx="2">
                  <c:v>326</c:v>
                </c:pt>
                <c:pt idx="3">
                  <c:v>67.8</c:v>
                </c:pt>
              </c:numCache>
            </c:numRef>
          </c:val>
          <c:extLst>
            <c:ext xmlns:c16="http://schemas.microsoft.com/office/drawing/2014/chart" uri="{C3380CC4-5D6E-409C-BE32-E72D297353CC}">
              <c16:uniqueId val="{00000000-5F07-204F-84BE-571168C32D6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073940410226502"/>
          <c:y val="0.12448295411227882"/>
          <c:w val="0.38771738602119177"/>
          <c:h val="0.8034759271545201"/>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0.41605</cdr:x>
      <cdr:y>0.40834</cdr:y>
    </cdr:from>
    <cdr:to>
      <cdr:x>0.52716</cdr:x>
      <cdr:y>0.59375</cdr:y>
    </cdr:to>
    <cdr:sp macro="" textlink="">
      <cdr:nvSpPr>
        <cdr:cNvPr id="2" name="TextBox 1">
          <a:extLst xmlns:a="http://schemas.openxmlformats.org/drawingml/2006/main">
            <a:ext uri="{FF2B5EF4-FFF2-40B4-BE49-F238E27FC236}">
              <a16:creationId xmlns:a16="http://schemas.microsoft.com/office/drawing/2014/main" id="{6FD2B1D4-5AED-5740-A247-8E81471F8A4E}"/>
            </a:ext>
          </a:extLst>
        </cdr:cNvPr>
        <cdr:cNvSpPr txBox="1"/>
      </cdr:nvSpPr>
      <cdr:spPr>
        <a:xfrm xmlns:a="http://schemas.openxmlformats.org/drawingml/2006/main">
          <a:off x="3423948" y="2013861"/>
          <a:ext cx="914391" cy="914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dirty="0"/>
            <a:t>41%</a:t>
          </a:r>
        </a:p>
      </cdr:txBody>
    </cdr:sp>
  </cdr:relSizeAnchor>
  <cdr:relSizeAnchor xmlns:cdr="http://schemas.openxmlformats.org/drawingml/2006/chartDrawing">
    <cdr:from>
      <cdr:x>0.22309</cdr:x>
      <cdr:y>0.67982</cdr:y>
    </cdr:from>
    <cdr:to>
      <cdr:x>0.3342</cdr:x>
      <cdr:y>0.86523</cdr:y>
    </cdr:to>
    <cdr:sp macro="" textlink="">
      <cdr:nvSpPr>
        <cdr:cNvPr id="3" name="TextBox 1">
          <a:extLst xmlns:a="http://schemas.openxmlformats.org/drawingml/2006/main">
            <a:ext uri="{FF2B5EF4-FFF2-40B4-BE49-F238E27FC236}">
              <a16:creationId xmlns:a16="http://schemas.microsoft.com/office/drawing/2014/main" id="{1F250934-1909-7B4F-99BF-98E8BA7C01BA}"/>
            </a:ext>
          </a:extLst>
        </cdr:cNvPr>
        <cdr:cNvSpPr txBox="1"/>
      </cdr:nvSpPr>
      <cdr:spPr>
        <a:xfrm xmlns:a="http://schemas.openxmlformats.org/drawingml/2006/main">
          <a:off x="1835919" y="3352763"/>
          <a:ext cx="914390" cy="9144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dirty="0"/>
            <a:t>32%</a:t>
          </a:r>
        </a:p>
      </cdr:txBody>
    </cdr:sp>
  </cdr:relSizeAnchor>
  <cdr:relSizeAnchor xmlns:cdr="http://schemas.openxmlformats.org/drawingml/2006/chartDrawing">
    <cdr:from>
      <cdr:x>0.16738</cdr:x>
      <cdr:y>0.34712</cdr:y>
    </cdr:from>
    <cdr:to>
      <cdr:x>0.27849</cdr:x>
      <cdr:y>0.53253</cdr:y>
    </cdr:to>
    <cdr:sp macro="" textlink="">
      <cdr:nvSpPr>
        <cdr:cNvPr id="4" name="TextBox 1">
          <a:extLst xmlns:a="http://schemas.openxmlformats.org/drawingml/2006/main">
            <a:ext uri="{FF2B5EF4-FFF2-40B4-BE49-F238E27FC236}">
              <a16:creationId xmlns:a16="http://schemas.microsoft.com/office/drawing/2014/main" id="{1F250934-1909-7B4F-99BF-98E8BA7C01BA}"/>
            </a:ext>
          </a:extLst>
        </cdr:cNvPr>
        <cdr:cNvSpPr txBox="1"/>
      </cdr:nvSpPr>
      <cdr:spPr>
        <a:xfrm xmlns:a="http://schemas.openxmlformats.org/drawingml/2006/main">
          <a:off x="1377505" y="1711937"/>
          <a:ext cx="914391" cy="9144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dirty="0"/>
            <a:t>23%</a:t>
          </a:r>
        </a:p>
      </cdr:txBody>
    </cdr:sp>
  </cdr:relSizeAnchor>
  <cdr:relSizeAnchor xmlns:cdr="http://schemas.openxmlformats.org/drawingml/2006/chartDrawing">
    <cdr:from>
      <cdr:x>0.27983</cdr:x>
      <cdr:y>0.14627</cdr:y>
    </cdr:from>
    <cdr:to>
      <cdr:x>0.36605</cdr:x>
      <cdr:y>0.26096</cdr:y>
    </cdr:to>
    <cdr:sp macro="" textlink="">
      <cdr:nvSpPr>
        <cdr:cNvPr id="5" name="TextBox 1">
          <a:extLst xmlns:a="http://schemas.openxmlformats.org/drawingml/2006/main">
            <a:ext uri="{FF2B5EF4-FFF2-40B4-BE49-F238E27FC236}">
              <a16:creationId xmlns:a16="http://schemas.microsoft.com/office/drawing/2014/main" id="{1F250934-1909-7B4F-99BF-98E8BA7C01BA}"/>
            </a:ext>
          </a:extLst>
        </cdr:cNvPr>
        <cdr:cNvSpPr txBox="1"/>
      </cdr:nvSpPr>
      <cdr:spPr>
        <a:xfrm xmlns:a="http://schemas.openxmlformats.org/drawingml/2006/main">
          <a:off x="2302880" y="721365"/>
          <a:ext cx="709556" cy="5656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D287F-4275-DA45-84B5-554085DEB60C}" type="datetimeFigureOut">
              <a:rPr lang="en-US" smtClean="0"/>
              <a:t>12/5/18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4C3EF-D38B-1F44-B994-A8C215808817}" type="slidenum">
              <a:rPr lang="en-US" smtClean="0"/>
              <a:t>‹#›</a:t>
            </a:fld>
            <a:endParaRPr lang="en-US"/>
          </a:p>
        </p:txBody>
      </p:sp>
    </p:spTree>
    <p:extLst>
      <p:ext uri="{BB962C8B-B14F-4D97-AF65-F5344CB8AC3E}">
        <p14:creationId xmlns:p14="http://schemas.microsoft.com/office/powerpoint/2010/main" val="168769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modifiable predictors of healthy development in childhood. </a:t>
            </a:r>
            <a:r>
              <a:rPr lang="en-NZ" sz="1200" kern="1200" dirty="0">
                <a:solidFill>
                  <a:schemeClr val="tx1"/>
                </a:solidFill>
                <a:effectLst/>
                <a:latin typeface="+mn-lt"/>
                <a:ea typeface="+mn-ea"/>
                <a:cs typeface="+mn-cs"/>
              </a:rPr>
              <a:t>But we need not only a good understanding of </a:t>
            </a:r>
            <a:r>
              <a:rPr lang="en-NZ" sz="1200" b="1" kern="1200" dirty="0">
                <a:solidFill>
                  <a:schemeClr val="tx1"/>
                </a:solidFill>
                <a:effectLst/>
                <a:latin typeface="+mn-lt"/>
                <a:ea typeface="+mn-ea"/>
                <a:cs typeface="+mn-cs"/>
              </a:rPr>
              <a:t>what</a:t>
            </a:r>
            <a:r>
              <a:rPr lang="en-NZ" sz="1200" kern="1200" dirty="0">
                <a:solidFill>
                  <a:schemeClr val="tx1"/>
                </a:solidFill>
                <a:effectLst/>
                <a:latin typeface="+mn-lt"/>
                <a:ea typeface="+mn-ea"/>
                <a:cs typeface="+mn-cs"/>
              </a:rPr>
              <a:t> the influencing factors are on the growth and health of children but the </a:t>
            </a:r>
            <a:r>
              <a:rPr lang="en-NZ" sz="1200" b="1" kern="1200" dirty="0">
                <a:solidFill>
                  <a:schemeClr val="tx1"/>
                </a:solidFill>
                <a:effectLst/>
                <a:latin typeface="+mn-lt"/>
                <a:ea typeface="+mn-ea"/>
                <a:cs typeface="+mn-cs"/>
              </a:rPr>
              <a:t>strength of their influe</a:t>
            </a:r>
            <a:r>
              <a:rPr lang="en-NZ" sz="1200" kern="1200" dirty="0">
                <a:solidFill>
                  <a:schemeClr val="tx1"/>
                </a:solidFill>
                <a:effectLst/>
                <a:latin typeface="+mn-lt"/>
                <a:ea typeface="+mn-ea"/>
                <a:cs typeface="+mn-cs"/>
              </a:rPr>
              <a:t>nce to allow us to develop </a:t>
            </a:r>
            <a:r>
              <a:rPr lang="en-NZ" sz="1200" b="1" kern="1200" dirty="0">
                <a:solidFill>
                  <a:schemeClr val="tx1"/>
                </a:solidFill>
                <a:effectLst/>
                <a:latin typeface="+mn-lt"/>
                <a:ea typeface="+mn-ea"/>
                <a:cs typeface="+mn-cs"/>
              </a:rPr>
              <a:t>effective and appropriate </a:t>
            </a:r>
            <a:r>
              <a:rPr lang="en-NZ" sz="1200" kern="1200" dirty="0">
                <a:solidFill>
                  <a:schemeClr val="tx1"/>
                </a:solidFill>
                <a:effectLst/>
                <a:latin typeface="+mn-lt"/>
                <a:ea typeface="+mn-ea"/>
                <a:cs typeface="+mn-cs"/>
              </a:rPr>
              <a:t>programmes and policies to protect and enhance their lives. </a:t>
            </a:r>
          </a:p>
        </p:txBody>
      </p:sp>
      <p:sp>
        <p:nvSpPr>
          <p:cNvPr id="4" name="Slide Number Placeholder 3"/>
          <p:cNvSpPr>
            <a:spLocks noGrp="1"/>
          </p:cNvSpPr>
          <p:nvPr>
            <p:ph type="sldNum" sz="quarter" idx="5"/>
          </p:nvPr>
        </p:nvSpPr>
        <p:spPr/>
        <p:txBody>
          <a:bodyPr/>
          <a:lstStyle/>
          <a:p>
            <a:fld id="{58E4C3EF-D38B-1F44-B994-A8C215808817}" type="slidenum">
              <a:rPr lang="en-US" smtClean="0"/>
              <a:t>2</a:t>
            </a:fld>
            <a:endParaRPr lang="en-US"/>
          </a:p>
        </p:txBody>
      </p:sp>
    </p:spTree>
    <p:extLst>
      <p:ext uri="{BB962C8B-B14F-4D97-AF65-F5344CB8AC3E}">
        <p14:creationId xmlns:p14="http://schemas.microsoft.com/office/powerpoint/2010/main" val="182749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like I was, you’re unclear about what an isometric log-ratio is, the formula is up there. It’s not straightforward but using our four variable example – sleep, sedentary, light, and </a:t>
            </a:r>
            <a:r>
              <a:rPr lang="en-US" sz="1200" kern="1200" dirty="0" err="1">
                <a:solidFill>
                  <a:schemeClr val="tx1"/>
                </a:solidFill>
                <a:effectLst/>
                <a:latin typeface="+mn-lt"/>
                <a:ea typeface="+mn-ea"/>
                <a:cs typeface="+mn-cs"/>
              </a:rPr>
              <a:t>mvpa</a:t>
            </a:r>
            <a:r>
              <a:rPr lang="en-US" sz="1200" kern="1200" dirty="0">
                <a:solidFill>
                  <a:schemeClr val="tx1"/>
                </a:solidFill>
                <a:effectLst/>
                <a:latin typeface="+mn-lt"/>
                <a:ea typeface="+mn-ea"/>
                <a:cs typeface="+mn-cs"/>
              </a:rPr>
              <a:t>, we put these into the formula above and get three variables out – our four variables become three and all three of these variables are entered into our regression model as a set of coordinates.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11</a:t>
            </a:fld>
            <a:endParaRPr lang="en-US"/>
          </a:p>
        </p:txBody>
      </p:sp>
    </p:spTree>
    <p:extLst>
      <p:ext uri="{BB962C8B-B14F-4D97-AF65-F5344CB8AC3E}">
        <p14:creationId xmlns:p14="http://schemas.microsoft.com/office/powerpoint/2010/main" val="128704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this all seems relatively straightforward so far. However, a major problem with using isometric log-ratios in a regression model is interpreting the estimates at the end. We need to be able to judge the </a:t>
            </a:r>
            <a:r>
              <a:rPr lang="en-US" sz="1200" b="1" kern="1200" dirty="0">
                <a:solidFill>
                  <a:schemeClr val="tx1"/>
                </a:solidFill>
                <a:effectLst/>
                <a:latin typeface="+mn-lt"/>
                <a:ea typeface="+mn-ea"/>
                <a:cs typeface="+mn-cs"/>
              </a:rPr>
              <a:t>strength</a:t>
            </a:r>
            <a:r>
              <a:rPr lang="en-US" sz="1200" kern="1200" dirty="0">
                <a:solidFill>
                  <a:schemeClr val="tx1"/>
                </a:solidFill>
                <a:effectLst/>
                <a:latin typeface="+mn-lt"/>
                <a:ea typeface="+mn-ea"/>
                <a:cs typeface="+mn-cs"/>
              </a:rPr>
              <a:t> of association so that readers can make practical use of the results to inform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and policy. The estimates must be in a meaningful form. I’m going to show you an example of this with the PLAY data and using BMI z-score as the outcome. BMI z-score is a measure of weight status that is used in children, where positive values suggest higher than average weight and negative values suggest lower than average weight.</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12</a:t>
            </a:fld>
            <a:endParaRPr lang="en-US"/>
          </a:p>
        </p:txBody>
      </p:sp>
    </p:spTree>
    <p:extLst>
      <p:ext uri="{BB962C8B-B14F-4D97-AF65-F5344CB8AC3E}">
        <p14:creationId xmlns:p14="http://schemas.microsoft.com/office/powerpoint/2010/main" val="354737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set up our regression model with BMI z-score as the outcome, and with the isometric log-ratio coordinates and any other covariates that we might have…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13</a:t>
            </a:fld>
            <a:endParaRPr lang="en-US"/>
          </a:p>
        </p:txBody>
      </p:sp>
    </p:spTree>
    <p:extLst>
      <p:ext uri="{BB962C8B-B14F-4D97-AF65-F5344CB8AC3E}">
        <p14:creationId xmlns:p14="http://schemas.microsoft.com/office/powerpoint/2010/main" val="47446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note is that that first isometric log-ratio coordinate is proportional to the log-ratio of sleep to the geometric mean of all other components. We can use this fact and take the regression coefficient for </a:t>
            </a:r>
            <a:r>
              <a:rPr lang="en-US" sz="1200" b="1" kern="1200" dirty="0">
                <a:solidFill>
                  <a:schemeClr val="tx1"/>
                </a:solidFill>
                <a:effectLst/>
                <a:latin typeface="+mn-lt"/>
                <a:ea typeface="+mn-ea"/>
                <a:cs typeface="+mn-cs"/>
              </a:rPr>
              <a:t>this first coordinate</a:t>
            </a:r>
            <a:r>
              <a:rPr lang="en-US" sz="1200" kern="1200" dirty="0">
                <a:solidFill>
                  <a:schemeClr val="tx1"/>
                </a:solidFill>
                <a:effectLst/>
                <a:latin typeface="+mn-lt"/>
                <a:ea typeface="+mn-ea"/>
                <a:cs typeface="+mn-cs"/>
              </a:rPr>
              <a:t> to provide a meaningful estimate of association with SLEEP (because it is the numerator).</a:t>
            </a:r>
            <a:r>
              <a:rPr lang="en-NZ" dirty="0">
                <a:effectLst/>
              </a:rPr>
              <a:t> </a:t>
            </a:r>
            <a:endParaRPr lang="en-US" dirty="0"/>
          </a:p>
        </p:txBody>
      </p:sp>
      <p:sp>
        <p:nvSpPr>
          <p:cNvPr id="4" name="Slide Number Placeholder 3"/>
          <p:cNvSpPr>
            <a:spLocks noGrp="1"/>
          </p:cNvSpPr>
          <p:nvPr>
            <p:ph type="sldNum" sz="quarter" idx="5"/>
          </p:nvPr>
        </p:nvSpPr>
        <p:spPr/>
        <p:txBody>
          <a:bodyPr/>
          <a:lstStyle/>
          <a:p>
            <a:fld id="{58E4C3EF-D38B-1F44-B994-A8C215808817}" type="slidenum">
              <a:rPr lang="en-US" smtClean="0"/>
              <a:t>14</a:t>
            </a:fld>
            <a:endParaRPr lang="en-US"/>
          </a:p>
        </p:txBody>
      </p:sp>
    </p:spTree>
    <p:extLst>
      <p:ext uri="{BB962C8B-B14F-4D97-AF65-F5344CB8AC3E}">
        <p14:creationId xmlns:p14="http://schemas.microsoft.com/office/powerpoint/2010/main" val="44681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not going to go into the details of how this is done, but in this publication they have worked it all through and provide a little formula to transform the coefficient into something meaningful.</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15</a:t>
            </a:fld>
            <a:endParaRPr lang="en-US"/>
          </a:p>
        </p:txBody>
      </p:sp>
    </p:spTree>
    <p:extLst>
      <p:ext uri="{BB962C8B-B14F-4D97-AF65-F5344CB8AC3E}">
        <p14:creationId xmlns:p14="http://schemas.microsoft.com/office/powerpoint/2010/main" val="399899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then find estimates for the other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besides just sleep,  we need to permute the variables for the calculation of the isometric log-ratio coordinates and run the regression model for each different set of log-ratio coordinates – there is a set of coordinates for each of the four time-use variables. This is just so that the regression coefficient for the first isometric log-ratio coordinate can be interpreted in terms of that certain behavior - the model is effectively the same, just presented differently.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16</a:t>
            </a:fld>
            <a:endParaRPr lang="en-US"/>
          </a:p>
        </p:txBody>
      </p:sp>
    </p:spTree>
    <p:extLst>
      <p:ext uri="{BB962C8B-B14F-4D97-AF65-F5344CB8AC3E}">
        <p14:creationId xmlns:p14="http://schemas.microsoft.com/office/powerpoint/2010/main" val="22915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result of running four regression models, with four sets of isometric log-ratio coordinates. You can see the regression coefficients from the first isometric log-ratio in the first column there. These numbers don’t mean anything to us in terms of BMI z-score. We can see that two are negative and two are positive, which indicate the direction of the relationship but not how strongly related to BMI z-score they are. Using the method described, we can translate that coefficient in terms of the difference in BMI z-score for a 10% lower allocation in time from all other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to the behavior in question. So, for sleep we can see that for a 10% greater time spent sleep (that is about 57 minutes on average), this is associated with a 0.13 lower BMI z-score. This is a reasonably small effect although certainly not negligible it isn’t too exciting). From this, we can see that the strongest associations are with sleep and light physical activity, where light physical activity was associated with a higher BMI z-score.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17</a:t>
            </a:fld>
            <a:endParaRPr lang="en-US"/>
          </a:p>
        </p:txBody>
      </p:sp>
    </p:spTree>
    <p:extLst>
      <p:ext uri="{BB962C8B-B14F-4D97-AF65-F5344CB8AC3E}">
        <p14:creationId xmlns:p14="http://schemas.microsoft.com/office/powerpoint/2010/main" val="2583797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used a 10% reallocation here because the distribution of the four time-use variables is uneven, but a set number of minutes has been commonly used to present estimates in previous publications. I’ve done this for the PLAY data here, using a 10 minute reallocation and put that next to the 10% estimates found previously. If we use the 10 minute reallocation you can see that now MVPA looks to be the variable most strongly related to BMI z-score. But this is only because a 10 minutes more MVPA is substantial – much more than a 10% increase, where as it is an insubstantial increase in sleep. This is not a great way to compare which variable is most strongly associated with BMI z-score.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18</a:t>
            </a:fld>
            <a:endParaRPr lang="en-US"/>
          </a:p>
        </p:txBody>
      </p:sp>
    </p:spTree>
    <p:extLst>
      <p:ext uri="{BB962C8B-B14F-4D97-AF65-F5344CB8AC3E}">
        <p14:creationId xmlns:p14="http://schemas.microsoft.com/office/powerpoint/2010/main" val="2418413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there have only been a few studies present 24-hour time-use data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compositionally, these studies have often presented estimates in terms of reallocation of time from one behavior to one other, which is not only unrealistic in real life </a:t>
            </a:r>
            <a:r>
              <a:rPr lang="en-US" sz="1200" kern="1200">
                <a:solidFill>
                  <a:schemeClr val="tx1"/>
                </a:solidFill>
                <a:effectLst/>
                <a:latin typeface="+mn-lt"/>
                <a:ea typeface="+mn-ea"/>
                <a:cs typeface="+mn-cs"/>
              </a:rPr>
              <a:t>but can give </a:t>
            </a:r>
            <a:r>
              <a:rPr lang="en-US" sz="1200" kern="1200" dirty="0">
                <a:solidFill>
                  <a:schemeClr val="tx1"/>
                </a:solidFill>
                <a:effectLst/>
                <a:latin typeface="+mn-lt"/>
                <a:ea typeface="+mn-ea"/>
                <a:cs typeface="+mn-cs"/>
              </a:rPr>
              <a:t>misleading estimates.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19</a:t>
            </a:fld>
            <a:endParaRPr lang="en-US"/>
          </a:p>
        </p:txBody>
      </p:sp>
    </p:spTree>
    <p:extLst>
      <p:ext uri="{BB962C8B-B14F-4D97-AF65-F5344CB8AC3E}">
        <p14:creationId xmlns:p14="http://schemas.microsoft.com/office/powerpoint/2010/main" val="821114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the PLAY data we see that if we reallocate 10% of sleep time to MVPA this results in a substantial negative association with BMI z-score, leaving the reader to conclude that maybe we should be recommending that children replace sleep with MVPA – which is highly misleading. Similarly, we see that reallocating time from light physical activity to sedentary is also associated with lower BMI z-score, suggesting that we should be recommending children to be more sedentary! These misleading results arise because of the uneven distribution in time for each variable and because of the assumption that reallocating time from one behavior to another is reasonable, and indeed even possible and ignoring the codependence of the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20</a:t>
            </a:fld>
            <a:endParaRPr lang="en-US"/>
          </a:p>
        </p:txBody>
      </p:sp>
    </p:spTree>
    <p:extLst>
      <p:ext uri="{BB962C8B-B14F-4D97-AF65-F5344CB8AC3E}">
        <p14:creationId xmlns:p14="http://schemas.microsoft.com/office/powerpoint/2010/main" val="80941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Evidence to date suggests that both physical activity and sleep are beneficial for the healthy growth and development of children whereas sedentary behaviour may be detrimental. However, most of the literature examines these time-use behaviours in isolation or with inappropriate statistical analyses, despite the fact that these variables are likely to be related to each other and co-dependent. </a:t>
            </a:r>
          </a:p>
        </p:txBody>
      </p:sp>
      <p:sp>
        <p:nvSpPr>
          <p:cNvPr id="4" name="Slide Number Placeholder 3"/>
          <p:cNvSpPr>
            <a:spLocks noGrp="1"/>
          </p:cNvSpPr>
          <p:nvPr>
            <p:ph type="sldNum" sz="quarter" idx="5"/>
          </p:nvPr>
        </p:nvSpPr>
        <p:spPr/>
        <p:txBody>
          <a:bodyPr/>
          <a:lstStyle/>
          <a:p>
            <a:fld id="{58E4C3EF-D38B-1F44-B994-A8C215808817}" type="slidenum">
              <a:rPr lang="en-US" smtClean="0"/>
              <a:t>3</a:t>
            </a:fld>
            <a:endParaRPr lang="en-US"/>
          </a:p>
        </p:txBody>
      </p:sp>
    </p:spTree>
    <p:extLst>
      <p:ext uri="{BB962C8B-B14F-4D97-AF65-F5344CB8AC3E}">
        <p14:creationId xmlns:p14="http://schemas.microsoft.com/office/powerpoint/2010/main" val="3692870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a:t>
            </a:r>
          </a:p>
        </p:txBody>
      </p:sp>
      <p:sp>
        <p:nvSpPr>
          <p:cNvPr id="4" name="Slide Number Placeholder 3"/>
          <p:cNvSpPr>
            <a:spLocks noGrp="1"/>
          </p:cNvSpPr>
          <p:nvPr>
            <p:ph type="sldNum" sz="quarter" idx="5"/>
          </p:nvPr>
        </p:nvSpPr>
        <p:spPr/>
        <p:txBody>
          <a:bodyPr/>
          <a:lstStyle/>
          <a:p>
            <a:fld id="{58E4C3EF-D38B-1F44-B994-A8C215808817}" type="slidenum">
              <a:rPr lang="en-US" smtClean="0"/>
              <a:t>21</a:t>
            </a:fld>
            <a:endParaRPr lang="en-US"/>
          </a:p>
        </p:txBody>
      </p:sp>
    </p:spTree>
    <p:extLst>
      <p:ext uri="{BB962C8B-B14F-4D97-AF65-F5344CB8AC3E}">
        <p14:creationId xmlns:p14="http://schemas.microsoft.com/office/powerpoint/2010/main" val="419818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going to briefly go through how these statistical analyses are recommended to be carried out and show how we can present the estimates of association in a useful, meaningful way that is not misleading. As an example, I’ll be using data from one of our randomized controlled trials in children. The PLAY study, recruited children from primary schools in Auckland and Dunedin and had 574 eight-year old children with data on sleep physical activity and sedentary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8E4C3EF-D38B-1F44-B994-A8C215808817}" type="slidenum">
              <a:rPr lang="en-US" smtClean="0"/>
              <a:t>4</a:t>
            </a:fld>
            <a:endParaRPr lang="en-US"/>
          </a:p>
        </p:txBody>
      </p:sp>
    </p:spTree>
    <p:extLst>
      <p:ext uri="{BB962C8B-B14F-4D97-AF65-F5344CB8AC3E}">
        <p14:creationId xmlns:p14="http://schemas.microsoft.com/office/powerpoint/2010/main" val="179787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measured these time-use variables with one device – an accelerometer, which was worn around the waist for 7 days. This measures gross  motor activity, not unlike your </a:t>
            </a:r>
            <a:r>
              <a:rPr lang="en-US" sz="1200" kern="1200" dirty="0" err="1">
                <a:solidFill>
                  <a:schemeClr val="tx1"/>
                </a:solidFill>
                <a:effectLst/>
                <a:latin typeface="+mn-lt"/>
                <a:ea typeface="+mn-ea"/>
                <a:cs typeface="+mn-cs"/>
              </a:rPr>
              <a:t>fitbit</a:t>
            </a:r>
            <a:r>
              <a:rPr lang="en-US" sz="1200" kern="1200" dirty="0">
                <a:solidFill>
                  <a:schemeClr val="tx1"/>
                </a:solidFill>
                <a:effectLst/>
                <a:latin typeface="+mn-lt"/>
                <a:ea typeface="+mn-ea"/>
                <a:cs typeface="+mn-cs"/>
              </a:rPr>
              <a:t> and records ‘counts’ in 15 second epochs. The number of counts per epoch are assigned to the different levels of activity: sleep, sedentary, light, moderate, and vigorous activity, so that a high number of counts indicates a high level of activity.</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8E4C3EF-D38B-1F44-B994-A8C215808817}" type="slidenum">
              <a:rPr lang="en-US" smtClean="0"/>
              <a:t>5</a:t>
            </a:fld>
            <a:endParaRPr lang="en-US"/>
          </a:p>
        </p:txBody>
      </p:sp>
    </p:spTree>
    <p:extLst>
      <p:ext uri="{BB962C8B-B14F-4D97-AF65-F5344CB8AC3E}">
        <p14:creationId xmlns:p14="http://schemas.microsoft.com/office/powerpoint/2010/main" val="206924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take this data from the accelerometer, we have data for a complete 24 hour window. Every epoch is assigned to one of the activity levels. We usually split these up into these four types of activity: sleep, sedentary, light (which would be ordinary playing, walking activity) and moderate to </a:t>
            </a:r>
            <a:r>
              <a:rPr lang="en-US" sz="1200" kern="1200" dirty="0" err="1">
                <a:solidFill>
                  <a:schemeClr val="tx1"/>
                </a:solidFill>
                <a:effectLst/>
                <a:latin typeface="+mn-lt"/>
                <a:ea typeface="+mn-ea"/>
                <a:cs typeface="+mn-cs"/>
              </a:rPr>
              <a:t>vigourous</a:t>
            </a:r>
            <a:r>
              <a:rPr lang="en-US" sz="1200" kern="1200" dirty="0">
                <a:solidFill>
                  <a:schemeClr val="tx1"/>
                </a:solidFill>
                <a:effectLst/>
                <a:latin typeface="+mn-lt"/>
                <a:ea typeface="+mn-ea"/>
                <a:cs typeface="+mn-cs"/>
              </a:rPr>
              <a:t> physical activity (that would get the heart rate going a bit). For our PLAY children at 8 years of age we can see that, on average,  they spend about 41% of their day asleep, about a third sedentary, and only 5% of their day being very active. As the 24-hour window is set, when we increase time spent in one of these activities, time spent in one or more of the other activities must necessarily decrease. This is the nature of compositional data.</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6</a:t>
            </a:fld>
            <a:endParaRPr lang="en-US"/>
          </a:p>
        </p:txBody>
      </p:sp>
    </p:spTree>
    <p:extLst>
      <p:ext uri="{BB962C8B-B14F-4D97-AF65-F5344CB8AC3E}">
        <p14:creationId xmlns:p14="http://schemas.microsoft.com/office/powerpoint/2010/main" val="355775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Compositional data has a relative distribution so that the sum of all parts is constrained – for example constrained to 100% or to 24 hours. There is a strong history in compositional data analysis in geology but it also starting to appear in many other areas of research.</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7</a:t>
            </a:fld>
            <a:endParaRPr lang="en-US"/>
          </a:p>
        </p:txBody>
      </p:sp>
    </p:spTree>
    <p:extLst>
      <p:ext uri="{BB962C8B-B14F-4D97-AF65-F5344CB8AC3E}">
        <p14:creationId xmlns:p14="http://schemas.microsoft.com/office/powerpoint/2010/main" val="25702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problem with compositional data is that the variables are not independent, there is collinearity and the data is constrained. These all violate the basic assumptions for the multivariate statistical methods that we commonly use and which were developed for use with unconstrained data.</a:t>
            </a:r>
            <a:r>
              <a:rPr lang="en-NZ" dirty="0">
                <a:effectLst/>
              </a:rPr>
              <a:t> </a:t>
            </a:r>
            <a:endParaRPr lang="en-US" dirty="0"/>
          </a:p>
        </p:txBody>
      </p:sp>
      <p:sp>
        <p:nvSpPr>
          <p:cNvPr id="4" name="Slide Number Placeholder 3"/>
          <p:cNvSpPr>
            <a:spLocks noGrp="1"/>
          </p:cNvSpPr>
          <p:nvPr>
            <p:ph type="sldNum" sz="quarter" idx="5"/>
          </p:nvPr>
        </p:nvSpPr>
        <p:spPr/>
        <p:txBody>
          <a:bodyPr/>
          <a:lstStyle/>
          <a:p>
            <a:fld id="{58E4C3EF-D38B-1F44-B994-A8C215808817}" type="slidenum">
              <a:rPr lang="en-US" smtClean="0"/>
              <a:t>8</a:t>
            </a:fld>
            <a:endParaRPr lang="en-US"/>
          </a:p>
        </p:txBody>
      </p:sp>
    </p:spTree>
    <p:extLst>
      <p:ext uri="{BB962C8B-B14F-4D97-AF65-F5344CB8AC3E}">
        <p14:creationId xmlns:p14="http://schemas.microsoft.com/office/powerpoint/2010/main" val="37094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problems were first recognized by Pearson back in 1897 when he warned about the spurious correlation that occurs with ratio variables but compositional data were not properly addressed until the 1980s when John Aitchison published his monograph proposing a log-ratio approach to dealing with compositional data.</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E4C3EF-D38B-1F44-B994-A8C215808817}" type="slidenum">
              <a:rPr lang="en-US" smtClean="0"/>
              <a:t>9</a:t>
            </a:fld>
            <a:endParaRPr lang="en-US"/>
          </a:p>
        </p:txBody>
      </p:sp>
    </p:spTree>
    <p:extLst>
      <p:ext uri="{BB962C8B-B14F-4D97-AF65-F5344CB8AC3E}">
        <p14:creationId xmlns:p14="http://schemas.microsoft.com/office/powerpoint/2010/main" val="354393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To overcome the difficulties with analyzing data in constrained space, we can simply transform the data into log-ratios, and this creates variables that are then in real, unconstrained space. You can use additive log-ratios, centered log-ratios, or isometric log-ratios. </a:t>
            </a:r>
            <a:r>
              <a:rPr lang="en-US" sz="1200" kern="1200" dirty="0" err="1">
                <a:solidFill>
                  <a:schemeClr val="tx1"/>
                </a:solidFill>
                <a:effectLst/>
                <a:latin typeface="+mn-lt"/>
                <a:ea typeface="+mn-ea"/>
                <a:cs typeface="+mn-cs"/>
              </a:rPr>
              <a:t>Iso</a:t>
            </a:r>
            <a:r>
              <a:rPr lang="en-US" sz="1200" kern="1200" dirty="0">
                <a:solidFill>
                  <a:schemeClr val="tx1"/>
                </a:solidFill>
                <a:effectLst/>
                <a:latin typeface="+mn-lt"/>
                <a:ea typeface="+mn-ea"/>
                <a:cs typeface="+mn-cs"/>
              </a:rPr>
              <a:t>-metric log-ratios are the most complex to use but are recommended because the relative positions of the data points are preserved from the constrained space to the unconstrained space.</a:t>
            </a:r>
            <a:endParaRPr lang="en-NZ"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8E4C3EF-D38B-1F44-B994-A8C215808817}" type="slidenum">
              <a:rPr lang="en-US" smtClean="0"/>
              <a:t>10</a:t>
            </a:fld>
            <a:endParaRPr lang="en-US"/>
          </a:p>
        </p:txBody>
      </p:sp>
    </p:spTree>
    <p:extLst>
      <p:ext uri="{BB962C8B-B14F-4D97-AF65-F5344CB8AC3E}">
        <p14:creationId xmlns:p14="http://schemas.microsoft.com/office/powerpoint/2010/main" val="103837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Tree>
    <p:extLst>
      <p:ext uri="{BB962C8B-B14F-4D97-AF65-F5344CB8AC3E}">
        <p14:creationId xmlns:p14="http://schemas.microsoft.com/office/powerpoint/2010/main" val="416674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6572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85227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Tree>
    <p:extLst>
      <p:ext uri="{BB962C8B-B14F-4D97-AF65-F5344CB8AC3E}">
        <p14:creationId xmlns:p14="http://schemas.microsoft.com/office/powerpoint/2010/main" val="357252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14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Tree>
    <p:extLst>
      <p:ext uri="{BB962C8B-B14F-4D97-AF65-F5344CB8AC3E}">
        <p14:creationId xmlns:p14="http://schemas.microsoft.com/office/powerpoint/2010/main" val="398559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Tree>
    <p:extLst>
      <p:ext uri="{BB962C8B-B14F-4D97-AF65-F5344CB8AC3E}">
        <p14:creationId xmlns:p14="http://schemas.microsoft.com/office/powerpoint/2010/main" val="259091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09557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43772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164652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Tree>
    <p:extLst>
      <p:ext uri="{BB962C8B-B14F-4D97-AF65-F5344CB8AC3E}">
        <p14:creationId xmlns:p14="http://schemas.microsoft.com/office/powerpoint/2010/main" val="239708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367641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89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Tree>
    <p:extLst>
      <p:ext uri="{BB962C8B-B14F-4D97-AF65-F5344CB8AC3E}">
        <p14:creationId xmlns:p14="http://schemas.microsoft.com/office/powerpoint/2010/main" val="77492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142229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52122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Tree>
    <p:extLst>
      <p:ext uri="{BB962C8B-B14F-4D97-AF65-F5344CB8AC3E}">
        <p14:creationId xmlns:p14="http://schemas.microsoft.com/office/powerpoint/2010/main" val="178279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47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Tree>
    <p:extLst>
      <p:ext uri="{BB962C8B-B14F-4D97-AF65-F5344CB8AC3E}">
        <p14:creationId xmlns:p14="http://schemas.microsoft.com/office/powerpoint/2010/main" val="277426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Tree>
    <p:extLst>
      <p:ext uri="{BB962C8B-B14F-4D97-AF65-F5344CB8AC3E}">
        <p14:creationId xmlns:p14="http://schemas.microsoft.com/office/powerpoint/2010/main" val="198298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24865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20530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3" r:id="rId7"/>
  </p:sldLayoutIdLst>
  <p:txStyles>
    <p:titleStyle>
      <a:lvl1pPr algn="l" defTabSz="457200" rtl="0" eaLnBrk="1" latinLnBrk="0" hangingPunct="1">
        <a:spcBef>
          <a:spcPct val="0"/>
        </a:spcBef>
        <a:buNone/>
        <a:defRPr sz="4400" b="1" kern="1200">
          <a:solidFill>
            <a:schemeClr val="tx1"/>
          </a:solidFill>
          <a:latin typeface="Open Sans Light"/>
          <a:ea typeface="+mj-ea"/>
          <a:cs typeface="+mj-cs"/>
        </a:defRPr>
      </a:lvl1pPr>
    </p:titleStyle>
    <p:bodyStyle>
      <a:lvl1pPr marL="342900" indent="-342900" algn="l" defTabSz="457200" rtl="0" eaLnBrk="1" latinLnBrk="0" hangingPunct="1">
        <a:spcBef>
          <a:spcPct val="20000"/>
        </a:spcBef>
        <a:buClr>
          <a:srgbClr val="FFB801"/>
        </a:buClr>
        <a:buFont typeface="Lucida Grande"/>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Tree>
    <p:extLst>
      <p:ext uri="{BB962C8B-B14F-4D97-AF65-F5344CB8AC3E}">
        <p14:creationId xmlns:p14="http://schemas.microsoft.com/office/powerpoint/2010/main" val="382868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Lst>
  <p:txStyles>
    <p:titleStyle>
      <a:lvl1pPr algn="l" defTabSz="457200" rtl="0" eaLnBrk="1" latinLnBrk="0" hangingPunct="1">
        <a:spcBef>
          <a:spcPct val="0"/>
        </a:spcBef>
        <a:buNone/>
        <a:defRPr sz="4400" b="1" i="0" kern="1200">
          <a:solidFill>
            <a:schemeClr val="tx1"/>
          </a:solidFill>
          <a:latin typeface="Open Sans Light"/>
          <a:ea typeface="+mj-ea"/>
          <a:cs typeface="+mj-cs"/>
        </a:defRPr>
      </a:lvl1pPr>
    </p:titleStyle>
    <p:bodyStyle>
      <a:lvl1pPr marL="342900" indent="-342900" algn="l" defTabSz="457200" rtl="0" eaLnBrk="1" latinLnBrk="0" hangingPunct="1">
        <a:spcBef>
          <a:spcPct val="20000"/>
        </a:spcBef>
        <a:buClr>
          <a:srgbClr val="FFB801"/>
        </a:buClr>
        <a:buFont typeface="Lucida Grande"/>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Tree>
    <p:extLst>
      <p:ext uri="{BB962C8B-B14F-4D97-AF65-F5344CB8AC3E}">
        <p14:creationId xmlns:p14="http://schemas.microsoft.com/office/powerpoint/2010/main" val="3734027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1" r:id="rId7"/>
  </p:sldLayoutIdLst>
  <p:txStyles>
    <p:titleStyle>
      <a:lvl1pPr algn="l" defTabSz="457200" rtl="0" eaLnBrk="1" latinLnBrk="0" hangingPunct="1">
        <a:spcBef>
          <a:spcPct val="0"/>
        </a:spcBef>
        <a:buNone/>
        <a:defRPr sz="4400" b="1" i="0" kern="1200">
          <a:solidFill>
            <a:schemeClr val="bg1"/>
          </a:solidFill>
          <a:latin typeface="Open Sans Light"/>
          <a:ea typeface="+mj-ea"/>
          <a:cs typeface="+mj-cs"/>
        </a:defRPr>
      </a:lvl1pPr>
    </p:titleStyle>
    <p:bodyStyle>
      <a:lvl1pPr marL="342900" indent="-342900" algn="l" defTabSz="457200" rtl="0" eaLnBrk="1" latinLnBrk="0" hangingPunct="1">
        <a:spcBef>
          <a:spcPct val="20000"/>
        </a:spcBef>
        <a:buClr>
          <a:srgbClr val="FFB801"/>
        </a:buClr>
        <a:buFont typeface="Lucida Grande"/>
        <a:buChar char="∎"/>
        <a:defRPr sz="3200" kern="1200">
          <a:solidFill>
            <a:schemeClr val="bg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bg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bg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bg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bg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www.leg.ufpr.br/lib/exe/fetch.php/pessoais:abtmartins:a_concise_guide_to_compositional_data_analysis.pdf" TargetMode="External"/><Relationship Id="rId2" Type="http://schemas.openxmlformats.org/officeDocument/2006/relationships/hyperlink" Target="https://doi.org/10.1177/0962280217710835"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26913" y="1549708"/>
            <a:ext cx="6943696" cy="2207349"/>
          </a:xfrm>
        </p:spPr>
        <p:txBody>
          <a:bodyPr>
            <a:noAutofit/>
          </a:bodyPr>
          <a:lstStyle/>
          <a:p>
            <a:pPr algn="ctr"/>
            <a:r>
              <a:rPr lang="en-US" dirty="0" err="1"/>
              <a:t>Analysing</a:t>
            </a:r>
            <a:r>
              <a:rPr lang="en-US" dirty="0"/>
              <a:t> compositional time-use data in </a:t>
            </a:r>
            <a:r>
              <a:rPr lang="en-US" dirty="0" err="1"/>
              <a:t>paediatric</a:t>
            </a:r>
            <a:r>
              <a:rPr lang="en-US" dirty="0"/>
              <a:t> populations</a:t>
            </a:r>
          </a:p>
        </p:txBody>
      </p:sp>
      <p:sp>
        <p:nvSpPr>
          <p:cNvPr id="5" name="Subtitle 4"/>
          <p:cNvSpPr>
            <a:spLocks noGrp="1"/>
          </p:cNvSpPr>
          <p:nvPr>
            <p:ph type="subTitle" idx="1"/>
          </p:nvPr>
        </p:nvSpPr>
        <p:spPr>
          <a:xfrm>
            <a:off x="1226913" y="3886200"/>
            <a:ext cx="7392256" cy="1752600"/>
          </a:xfrm>
        </p:spPr>
        <p:txBody>
          <a:bodyPr>
            <a:normAutofit fontScale="70000" lnSpcReduction="20000"/>
          </a:bodyPr>
          <a:lstStyle/>
          <a:p>
            <a:r>
              <a:rPr lang="en-US" b="1" dirty="0" err="1"/>
              <a:t>Dr</a:t>
            </a:r>
            <a:r>
              <a:rPr lang="en-US" b="1" dirty="0"/>
              <a:t> Jill </a:t>
            </a:r>
            <a:r>
              <a:rPr lang="en-US" b="1" dirty="0" err="1"/>
              <a:t>Haszard</a:t>
            </a:r>
            <a:r>
              <a:rPr lang="en-US" b="1" dirty="0"/>
              <a:t>, Department of Medicine &amp; Biostatistics Unit</a:t>
            </a:r>
            <a:endParaRPr lang="en-US" dirty="0"/>
          </a:p>
          <a:p>
            <a:r>
              <a:rPr lang="en-US" dirty="0" err="1"/>
              <a:t>Dr</a:t>
            </a:r>
            <a:r>
              <a:rPr lang="en-US" dirty="0"/>
              <a:t> Kim Meredith-Jones </a:t>
            </a:r>
          </a:p>
          <a:p>
            <a:r>
              <a:rPr lang="en-US" dirty="0" err="1"/>
              <a:t>Assoc</a:t>
            </a:r>
            <a:r>
              <a:rPr lang="en-US" dirty="0"/>
              <a:t> Prof Sheila Williams </a:t>
            </a:r>
          </a:p>
          <a:p>
            <a:r>
              <a:rPr lang="en-US" dirty="0"/>
              <a:t>Prof Rachael Taylor</a:t>
            </a:r>
          </a:p>
        </p:txBody>
      </p:sp>
    </p:spTree>
    <p:extLst>
      <p:ext uri="{BB962C8B-B14F-4D97-AF65-F5344CB8AC3E}">
        <p14:creationId xmlns:p14="http://schemas.microsoft.com/office/powerpoint/2010/main" val="276199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3159-A565-1747-BF8A-B53E4CF121EC}"/>
              </a:ext>
            </a:extLst>
          </p:cNvPr>
          <p:cNvSpPr>
            <a:spLocks noGrp="1"/>
          </p:cNvSpPr>
          <p:nvPr>
            <p:ph type="title"/>
          </p:nvPr>
        </p:nvSpPr>
        <p:spPr/>
        <p:txBody>
          <a:bodyPr/>
          <a:lstStyle/>
          <a:p>
            <a:r>
              <a:rPr lang="en-US" dirty="0"/>
              <a:t>Log-ratio approach</a:t>
            </a:r>
          </a:p>
        </p:txBody>
      </p:sp>
      <p:sp>
        <p:nvSpPr>
          <p:cNvPr id="3" name="Content Placeholder 2">
            <a:extLst>
              <a:ext uri="{FF2B5EF4-FFF2-40B4-BE49-F238E27FC236}">
                <a16:creationId xmlns:a16="http://schemas.microsoft.com/office/drawing/2014/main" id="{68A342E5-2E67-4A45-ABE9-2DE378F7A1FE}"/>
              </a:ext>
            </a:extLst>
          </p:cNvPr>
          <p:cNvSpPr>
            <a:spLocks noGrp="1"/>
          </p:cNvSpPr>
          <p:nvPr>
            <p:ph idx="1"/>
          </p:nvPr>
        </p:nvSpPr>
        <p:spPr/>
        <p:txBody>
          <a:bodyPr>
            <a:normAutofit lnSpcReduction="10000"/>
          </a:bodyPr>
          <a:lstStyle/>
          <a:p>
            <a:r>
              <a:rPr lang="en-US" dirty="0"/>
              <a:t>Transform data into log-ratios: now in real space</a:t>
            </a:r>
          </a:p>
          <a:p>
            <a:r>
              <a:rPr lang="en-US" dirty="0"/>
              <a:t>Can use: additive log-ratios, centered log-ratios, or isometric log-ratios</a:t>
            </a:r>
          </a:p>
          <a:p>
            <a:endParaRPr lang="en-US" dirty="0"/>
          </a:p>
          <a:p>
            <a:r>
              <a:rPr lang="en-US" dirty="0"/>
              <a:t>Isometric log-ratios are recommended because the relative positions of the data points are preserved from the constrained (simplex) to the unconstrained, real space</a:t>
            </a:r>
          </a:p>
        </p:txBody>
      </p:sp>
    </p:spTree>
    <p:extLst>
      <p:ext uri="{BB962C8B-B14F-4D97-AF65-F5344CB8AC3E}">
        <p14:creationId xmlns:p14="http://schemas.microsoft.com/office/powerpoint/2010/main" val="161322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582160AD-700E-ED40-9757-08CDD54F2577}"/>
              </a:ext>
            </a:extLst>
          </p:cNvPr>
          <p:cNvPicPr>
            <a:picLocks noGrp="1" noChangeAspect="1"/>
          </p:cNvPicPr>
          <p:nvPr>
            <p:ph idx="1"/>
          </p:nvPr>
        </p:nvPicPr>
        <p:blipFill>
          <a:blip r:embed="rId3"/>
          <a:stretch>
            <a:fillRect/>
          </a:stretch>
        </p:blipFill>
        <p:spPr>
          <a:xfrm>
            <a:off x="359596" y="1430801"/>
            <a:ext cx="7157158" cy="1571899"/>
          </a:xfrm>
        </p:spPr>
      </p:pic>
      <p:sp>
        <p:nvSpPr>
          <p:cNvPr id="2" name="Title 1">
            <a:extLst>
              <a:ext uri="{FF2B5EF4-FFF2-40B4-BE49-F238E27FC236}">
                <a16:creationId xmlns:a16="http://schemas.microsoft.com/office/drawing/2014/main" id="{124B624B-3FC1-5745-B2C6-4F6211C76D12}"/>
              </a:ext>
            </a:extLst>
          </p:cNvPr>
          <p:cNvSpPr>
            <a:spLocks noGrp="1"/>
          </p:cNvSpPr>
          <p:nvPr>
            <p:ph type="title"/>
          </p:nvPr>
        </p:nvSpPr>
        <p:spPr/>
        <p:txBody>
          <a:bodyPr/>
          <a:lstStyle/>
          <a:p>
            <a:r>
              <a:rPr lang="en-US" dirty="0"/>
              <a:t>Isometric log-ratios</a:t>
            </a:r>
          </a:p>
        </p:txBody>
      </p:sp>
      <p:sp>
        <p:nvSpPr>
          <p:cNvPr id="6" name="TextBox 5">
            <a:extLst>
              <a:ext uri="{FF2B5EF4-FFF2-40B4-BE49-F238E27FC236}">
                <a16:creationId xmlns:a16="http://schemas.microsoft.com/office/drawing/2014/main" id="{00A2544B-80E2-BC42-83F6-470EFA670B3E}"/>
              </a:ext>
            </a:extLst>
          </p:cNvPr>
          <p:cNvSpPr txBox="1"/>
          <p:nvPr/>
        </p:nvSpPr>
        <p:spPr>
          <a:xfrm>
            <a:off x="215757" y="2815808"/>
            <a:ext cx="5151282" cy="400110"/>
          </a:xfrm>
          <a:prstGeom prst="rect">
            <a:avLst/>
          </a:prstGeom>
          <a:noFill/>
        </p:spPr>
        <p:txBody>
          <a:bodyPr wrap="none" rtlCol="0">
            <a:spAutoFit/>
          </a:bodyPr>
          <a:lstStyle/>
          <a:p>
            <a:r>
              <a:rPr lang="en-US" sz="2000" dirty="0"/>
              <a:t>With 24-hour time-use variables these become:</a:t>
            </a:r>
          </a:p>
        </p:txBody>
      </p:sp>
      <p:pic>
        <p:nvPicPr>
          <p:cNvPr id="16" name="Picture 15">
            <a:extLst>
              <a:ext uri="{FF2B5EF4-FFF2-40B4-BE49-F238E27FC236}">
                <a16:creationId xmlns:a16="http://schemas.microsoft.com/office/drawing/2014/main" id="{0A76A8EB-86D7-314A-838C-EB4754F451CB}"/>
              </a:ext>
            </a:extLst>
          </p:cNvPr>
          <p:cNvPicPr>
            <a:picLocks noChangeAspect="1"/>
          </p:cNvPicPr>
          <p:nvPr/>
        </p:nvPicPr>
        <p:blipFill>
          <a:blip r:embed="rId4"/>
          <a:stretch>
            <a:fillRect/>
          </a:stretch>
        </p:blipFill>
        <p:spPr>
          <a:xfrm>
            <a:off x="1759377" y="3215918"/>
            <a:ext cx="4682519" cy="3491417"/>
          </a:xfrm>
          <a:prstGeom prst="rect">
            <a:avLst/>
          </a:prstGeom>
        </p:spPr>
      </p:pic>
    </p:spTree>
    <p:extLst>
      <p:ext uri="{BB962C8B-B14F-4D97-AF65-F5344CB8AC3E}">
        <p14:creationId xmlns:p14="http://schemas.microsoft.com/office/powerpoint/2010/main" val="228485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E501-3031-4E44-BEFF-34121AB94720}"/>
              </a:ext>
            </a:extLst>
          </p:cNvPr>
          <p:cNvSpPr>
            <a:spLocks noGrp="1"/>
          </p:cNvSpPr>
          <p:nvPr>
            <p:ph type="title"/>
          </p:nvPr>
        </p:nvSpPr>
        <p:spPr/>
        <p:txBody>
          <a:bodyPr>
            <a:normAutofit fontScale="90000"/>
          </a:bodyPr>
          <a:lstStyle/>
          <a:p>
            <a:r>
              <a:rPr lang="en-US" dirty="0"/>
              <a:t>Interpretation: need to have</a:t>
            </a:r>
            <a:br>
              <a:rPr lang="en-US" dirty="0"/>
            </a:br>
            <a:r>
              <a:rPr lang="en-US" dirty="0"/>
              <a:t>meaningful estimates!</a:t>
            </a:r>
          </a:p>
        </p:txBody>
      </p:sp>
      <p:sp>
        <p:nvSpPr>
          <p:cNvPr id="3" name="Content Placeholder 2">
            <a:extLst>
              <a:ext uri="{FF2B5EF4-FFF2-40B4-BE49-F238E27FC236}">
                <a16:creationId xmlns:a16="http://schemas.microsoft.com/office/drawing/2014/main" id="{434583E0-3798-6147-9AB7-929B2C012272}"/>
              </a:ext>
            </a:extLst>
          </p:cNvPr>
          <p:cNvSpPr>
            <a:spLocks noGrp="1"/>
          </p:cNvSpPr>
          <p:nvPr>
            <p:ph idx="1"/>
          </p:nvPr>
        </p:nvSpPr>
        <p:spPr/>
        <p:txBody>
          <a:bodyPr>
            <a:normAutofit/>
          </a:bodyPr>
          <a:lstStyle/>
          <a:p>
            <a:pPr marL="0" indent="0">
              <a:buNone/>
            </a:pPr>
            <a:endParaRPr lang="en-US" dirty="0"/>
          </a:p>
          <a:p>
            <a:pPr marL="0" indent="0">
              <a:buNone/>
            </a:pPr>
            <a:r>
              <a:rPr lang="en-US" dirty="0"/>
              <a:t>To be able to judge the strength of association with a variable like BMI z-score we need to have meaningful estimates.</a:t>
            </a:r>
          </a:p>
          <a:p>
            <a:pPr marL="0" indent="0">
              <a:buNone/>
            </a:pPr>
            <a:endParaRPr lang="en-US" sz="2400" dirty="0"/>
          </a:p>
          <a:p>
            <a:pPr marL="0" indent="0">
              <a:buNone/>
            </a:pPr>
            <a:endParaRPr lang="en-US" sz="2400" dirty="0"/>
          </a:p>
          <a:p>
            <a:pPr marL="0" indent="0">
              <a:buNone/>
            </a:pPr>
            <a:r>
              <a:rPr lang="en-US" sz="2400" i="1" dirty="0"/>
              <a:t>*Note that we measure body mass index (BMI) in children using z-scores based on standard growth charts</a:t>
            </a:r>
            <a:endParaRPr lang="en-US" sz="2400" dirty="0"/>
          </a:p>
        </p:txBody>
      </p:sp>
    </p:spTree>
    <p:extLst>
      <p:ext uri="{BB962C8B-B14F-4D97-AF65-F5344CB8AC3E}">
        <p14:creationId xmlns:p14="http://schemas.microsoft.com/office/powerpoint/2010/main" val="313244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1B2E70-C898-DD48-8C2A-4B3665659D3C}"/>
              </a:ext>
            </a:extLst>
          </p:cNvPr>
          <p:cNvPicPr>
            <a:picLocks noGrp="1" noChangeAspect="1"/>
          </p:cNvPicPr>
          <p:nvPr>
            <p:ph idx="1"/>
          </p:nvPr>
        </p:nvPicPr>
        <p:blipFill>
          <a:blip r:embed="rId3"/>
          <a:stretch>
            <a:fillRect/>
          </a:stretch>
        </p:blipFill>
        <p:spPr>
          <a:xfrm>
            <a:off x="128427" y="1549366"/>
            <a:ext cx="8785520" cy="1101366"/>
          </a:xfrm>
        </p:spPr>
      </p:pic>
      <p:pic>
        <p:nvPicPr>
          <p:cNvPr id="7" name="Picture 6">
            <a:extLst>
              <a:ext uri="{FF2B5EF4-FFF2-40B4-BE49-F238E27FC236}">
                <a16:creationId xmlns:a16="http://schemas.microsoft.com/office/drawing/2014/main" id="{37DEA635-0348-BF4C-9094-5DE2F6BF6596}"/>
              </a:ext>
            </a:extLst>
          </p:cNvPr>
          <p:cNvPicPr>
            <a:picLocks noChangeAspect="1"/>
          </p:cNvPicPr>
          <p:nvPr/>
        </p:nvPicPr>
        <p:blipFill>
          <a:blip r:embed="rId4"/>
          <a:stretch>
            <a:fillRect/>
          </a:stretch>
        </p:blipFill>
        <p:spPr>
          <a:xfrm>
            <a:off x="2092597" y="2938400"/>
            <a:ext cx="4857179" cy="3621649"/>
          </a:xfrm>
          <a:prstGeom prst="rect">
            <a:avLst/>
          </a:prstGeom>
        </p:spPr>
      </p:pic>
      <p:sp>
        <p:nvSpPr>
          <p:cNvPr id="8" name="TextBox 7">
            <a:extLst>
              <a:ext uri="{FF2B5EF4-FFF2-40B4-BE49-F238E27FC236}">
                <a16:creationId xmlns:a16="http://schemas.microsoft.com/office/drawing/2014/main" id="{6B762C77-F93D-1247-B433-7337671613ED}"/>
              </a:ext>
            </a:extLst>
          </p:cNvPr>
          <p:cNvSpPr txBox="1"/>
          <p:nvPr/>
        </p:nvSpPr>
        <p:spPr>
          <a:xfrm>
            <a:off x="308225" y="1180034"/>
            <a:ext cx="4818580" cy="369332"/>
          </a:xfrm>
          <a:prstGeom prst="rect">
            <a:avLst/>
          </a:prstGeom>
          <a:noFill/>
        </p:spPr>
        <p:txBody>
          <a:bodyPr wrap="square" rtlCol="0">
            <a:spAutoFit/>
          </a:bodyPr>
          <a:lstStyle/>
          <a:p>
            <a:r>
              <a:rPr lang="en-US" dirty="0"/>
              <a:t>Regression model to estimate BMI z-score:</a:t>
            </a:r>
          </a:p>
        </p:txBody>
      </p:sp>
    </p:spTree>
    <p:extLst>
      <p:ext uri="{BB962C8B-B14F-4D97-AF65-F5344CB8AC3E}">
        <p14:creationId xmlns:p14="http://schemas.microsoft.com/office/powerpoint/2010/main" val="332472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62DFC-EBAB-7F4B-B0ED-784421060B4A}"/>
              </a:ext>
            </a:extLst>
          </p:cNvPr>
          <p:cNvPicPr>
            <a:picLocks noChangeAspect="1"/>
          </p:cNvPicPr>
          <p:nvPr/>
        </p:nvPicPr>
        <p:blipFill>
          <a:blip r:embed="rId3"/>
          <a:stretch>
            <a:fillRect/>
          </a:stretch>
        </p:blipFill>
        <p:spPr>
          <a:xfrm>
            <a:off x="1616396" y="3372778"/>
            <a:ext cx="4486454" cy="1562342"/>
          </a:xfrm>
          <a:prstGeom prst="rect">
            <a:avLst/>
          </a:prstGeom>
        </p:spPr>
      </p:pic>
      <p:sp>
        <p:nvSpPr>
          <p:cNvPr id="2" name="Title 1">
            <a:extLst>
              <a:ext uri="{FF2B5EF4-FFF2-40B4-BE49-F238E27FC236}">
                <a16:creationId xmlns:a16="http://schemas.microsoft.com/office/drawing/2014/main" id="{A4832295-4665-3A47-BBAF-A31F2C60EA17}"/>
              </a:ext>
            </a:extLst>
          </p:cNvPr>
          <p:cNvSpPr>
            <a:spLocks noGrp="1"/>
          </p:cNvSpPr>
          <p:nvPr>
            <p:ph type="title"/>
          </p:nvPr>
        </p:nvSpPr>
        <p:spPr/>
        <p:txBody>
          <a:bodyPr/>
          <a:lstStyle/>
          <a:p>
            <a:r>
              <a:rPr lang="en-US" dirty="0"/>
              <a:t>Interpretation</a:t>
            </a:r>
          </a:p>
        </p:txBody>
      </p:sp>
      <p:sp>
        <p:nvSpPr>
          <p:cNvPr id="3" name="Content Placeholder 2">
            <a:extLst>
              <a:ext uri="{FF2B5EF4-FFF2-40B4-BE49-F238E27FC236}">
                <a16:creationId xmlns:a16="http://schemas.microsoft.com/office/drawing/2014/main" id="{538E2B28-C834-C145-B0C8-2C5D99C90A40}"/>
              </a:ext>
            </a:extLst>
          </p:cNvPr>
          <p:cNvSpPr>
            <a:spLocks noGrp="1"/>
          </p:cNvSpPr>
          <p:nvPr>
            <p:ph idx="1"/>
          </p:nvPr>
        </p:nvSpPr>
        <p:spPr>
          <a:xfrm>
            <a:off x="457200" y="1417638"/>
            <a:ext cx="8229600" cy="4525963"/>
          </a:xfrm>
        </p:spPr>
        <p:txBody>
          <a:bodyPr/>
          <a:lstStyle/>
          <a:p>
            <a:pPr marL="0" indent="0">
              <a:buNone/>
            </a:pPr>
            <a:r>
              <a:rPr lang="en-US" sz="2800" dirty="0"/>
              <a:t>Note that the first isometric log-ratio coordinate is proportional to the log-ratio of sleep to the geometric mean of all other components (i.e. sedentary, light PA, and MVPA). </a:t>
            </a:r>
          </a:p>
          <a:p>
            <a:pPr marL="0" indent="0">
              <a:buNone/>
            </a:pPr>
            <a:endParaRPr lang="en-US" dirty="0"/>
          </a:p>
          <a:p>
            <a:pPr marL="0" indent="0">
              <a:buNone/>
            </a:pPr>
            <a:endParaRPr lang="en-US" dirty="0"/>
          </a:p>
          <a:p>
            <a:pPr marL="0" indent="0">
              <a:buNone/>
            </a:pPr>
            <a:endParaRPr lang="en-US" sz="2800" dirty="0"/>
          </a:p>
          <a:p>
            <a:pPr marL="0" indent="0">
              <a:buNone/>
            </a:pPr>
            <a:r>
              <a:rPr lang="en-US" sz="2800" dirty="0"/>
              <a:t>We can use the regression coefficient of this coordinate to provide a meaningful estimate of association.</a:t>
            </a:r>
          </a:p>
        </p:txBody>
      </p:sp>
    </p:spTree>
    <p:extLst>
      <p:ext uri="{BB962C8B-B14F-4D97-AF65-F5344CB8AC3E}">
        <p14:creationId xmlns:p14="http://schemas.microsoft.com/office/powerpoint/2010/main" val="15675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47AA-983C-CF40-A4FC-F902AA8FC506}"/>
              </a:ext>
            </a:extLst>
          </p:cNvPr>
          <p:cNvSpPr>
            <a:spLocks noGrp="1"/>
          </p:cNvSpPr>
          <p:nvPr>
            <p:ph type="title"/>
          </p:nvPr>
        </p:nvSpPr>
        <p:spPr/>
        <p:txBody>
          <a:bodyPr/>
          <a:lstStyle/>
          <a:p>
            <a:r>
              <a:rPr lang="en-US" dirty="0"/>
              <a:t>Interpretation</a:t>
            </a:r>
          </a:p>
        </p:txBody>
      </p:sp>
      <p:sp>
        <p:nvSpPr>
          <p:cNvPr id="3" name="Content Placeholder 2">
            <a:extLst>
              <a:ext uri="{FF2B5EF4-FFF2-40B4-BE49-F238E27FC236}">
                <a16:creationId xmlns:a16="http://schemas.microsoft.com/office/drawing/2014/main" id="{47C1D4E2-C0D2-0848-AB6B-D7CF6E1ACBDA}"/>
              </a:ext>
            </a:extLst>
          </p:cNvPr>
          <p:cNvSpPr>
            <a:spLocks noGrp="1"/>
          </p:cNvSpPr>
          <p:nvPr>
            <p:ph idx="1"/>
          </p:nvPr>
        </p:nvSpPr>
        <p:spPr>
          <a:xfrm>
            <a:off x="457200" y="1271427"/>
            <a:ext cx="8229600" cy="4525963"/>
          </a:xfrm>
        </p:spPr>
        <p:txBody>
          <a:bodyPr>
            <a:normAutofit/>
          </a:bodyPr>
          <a:lstStyle/>
          <a:p>
            <a:pPr marL="0" indent="0">
              <a:buNone/>
            </a:pPr>
            <a:r>
              <a:rPr lang="en-US" dirty="0" err="1"/>
              <a:t>Dumuid</a:t>
            </a:r>
            <a:r>
              <a:rPr lang="en-US" dirty="0"/>
              <a:t> </a:t>
            </a:r>
            <a:r>
              <a:rPr lang="en-US" i="1" dirty="0"/>
              <a:t>et. al. </a:t>
            </a:r>
            <a:r>
              <a:rPr lang="en-US" dirty="0"/>
              <a:t>present a formula for back-transforming the coefficient of the first isometric log-ratio coordinate, using a proportional change to the mean composition. </a:t>
            </a:r>
          </a:p>
          <a:p>
            <a:pPr marL="0" indent="0">
              <a:buNone/>
            </a:pPr>
            <a:endParaRPr lang="en-US" dirty="0"/>
          </a:p>
        </p:txBody>
      </p:sp>
      <p:pic>
        <p:nvPicPr>
          <p:cNvPr id="5" name="Picture 4">
            <a:extLst>
              <a:ext uri="{FF2B5EF4-FFF2-40B4-BE49-F238E27FC236}">
                <a16:creationId xmlns:a16="http://schemas.microsoft.com/office/drawing/2014/main" id="{5152E1D2-9008-CA4A-83A0-7EF756D7C3DF}"/>
              </a:ext>
            </a:extLst>
          </p:cNvPr>
          <p:cNvPicPr>
            <a:picLocks noChangeAspect="1"/>
          </p:cNvPicPr>
          <p:nvPr/>
        </p:nvPicPr>
        <p:blipFill>
          <a:blip r:embed="rId3"/>
          <a:stretch>
            <a:fillRect/>
          </a:stretch>
        </p:blipFill>
        <p:spPr>
          <a:xfrm>
            <a:off x="796247" y="3894004"/>
            <a:ext cx="7551506" cy="2779137"/>
          </a:xfrm>
          <a:prstGeom prst="rect">
            <a:avLst/>
          </a:prstGeom>
        </p:spPr>
      </p:pic>
    </p:spTree>
    <p:extLst>
      <p:ext uri="{BB962C8B-B14F-4D97-AF65-F5344CB8AC3E}">
        <p14:creationId xmlns:p14="http://schemas.microsoft.com/office/powerpoint/2010/main" val="192330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98649-FD5B-BB47-90A7-709AA75FB6F9}"/>
              </a:ext>
            </a:extLst>
          </p:cNvPr>
          <p:cNvPicPr>
            <a:picLocks noChangeAspect="1"/>
          </p:cNvPicPr>
          <p:nvPr/>
        </p:nvPicPr>
        <p:blipFill>
          <a:blip r:embed="rId3"/>
          <a:stretch>
            <a:fillRect/>
          </a:stretch>
        </p:blipFill>
        <p:spPr>
          <a:xfrm>
            <a:off x="2143410" y="2687076"/>
            <a:ext cx="4164923" cy="3105483"/>
          </a:xfrm>
          <a:prstGeom prst="rect">
            <a:avLst/>
          </a:prstGeom>
        </p:spPr>
      </p:pic>
      <p:sp>
        <p:nvSpPr>
          <p:cNvPr id="2" name="Title 1">
            <a:extLst>
              <a:ext uri="{FF2B5EF4-FFF2-40B4-BE49-F238E27FC236}">
                <a16:creationId xmlns:a16="http://schemas.microsoft.com/office/drawing/2014/main" id="{C74C32C7-F4F9-CF43-83D9-93E3F5B4E880}"/>
              </a:ext>
            </a:extLst>
          </p:cNvPr>
          <p:cNvSpPr>
            <a:spLocks noGrp="1"/>
          </p:cNvSpPr>
          <p:nvPr>
            <p:ph type="title"/>
          </p:nvPr>
        </p:nvSpPr>
        <p:spPr/>
        <p:txBody>
          <a:bodyPr>
            <a:normAutofit fontScale="90000"/>
          </a:bodyPr>
          <a:lstStyle/>
          <a:p>
            <a:r>
              <a:rPr lang="en-US" sz="3600" dirty="0"/>
              <a:t>Estimates for other components</a:t>
            </a:r>
            <a:br>
              <a:rPr lang="en-US" sz="3600" dirty="0"/>
            </a:br>
            <a:r>
              <a:rPr lang="en-US" sz="3600" dirty="0"/>
              <a:t>(sedentary, light, </a:t>
            </a:r>
            <a:r>
              <a:rPr lang="en-US" sz="3600" dirty="0" err="1"/>
              <a:t>mvpa</a:t>
            </a:r>
            <a:r>
              <a:rPr lang="en-US" sz="3600" dirty="0"/>
              <a:t>)</a:t>
            </a:r>
          </a:p>
        </p:txBody>
      </p:sp>
      <p:sp>
        <p:nvSpPr>
          <p:cNvPr id="3" name="Content Placeholder 2">
            <a:extLst>
              <a:ext uri="{FF2B5EF4-FFF2-40B4-BE49-F238E27FC236}">
                <a16:creationId xmlns:a16="http://schemas.microsoft.com/office/drawing/2014/main" id="{96B7B1FB-A767-7041-9780-8459A819DCC9}"/>
              </a:ext>
            </a:extLst>
          </p:cNvPr>
          <p:cNvSpPr>
            <a:spLocks noGrp="1"/>
          </p:cNvSpPr>
          <p:nvPr>
            <p:ph idx="1"/>
          </p:nvPr>
        </p:nvSpPr>
        <p:spPr>
          <a:xfrm>
            <a:off x="457200" y="1631022"/>
            <a:ext cx="8229600" cy="4903342"/>
          </a:xfrm>
        </p:spPr>
        <p:txBody>
          <a:bodyPr>
            <a:normAutofit fontScale="92500" lnSpcReduction="10000"/>
          </a:bodyPr>
          <a:lstStyle/>
          <a:p>
            <a:r>
              <a:rPr lang="en-US" dirty="0"/>
              <a:t>Permute the components and create a set of coordinates for each component</a:t>
            </a:r>
          </a:p>
          <a:p>
            <a:endParaRPr lang="en-US" dirty="0"/>
          </a:p>
          <a:p>
            <a:endParaRPr lang="en-US" dirty="0"/>
          </a:p>
          <a:p>
            <a:endParaRPr lang="en-US" dirty="0"/>
          </a:p>
          <a:p>
            <a:endParaRPr lang="en-US" dirty="0"/>
          </a:p>
          <a:p>
            <a:endParaRPr lang="en-US" dirty="0"/>
          </a:p>
          <a:p>
            <a:endParaRPr lang="en-US" dirty="0"/>
          </a:p>
          <a:p>
            <a:r>
              <a:rPr lang="en-US" dirty="0"/>
              <a:t>Run a regression model for each set of coordinates</a:t>
            </a:r>
          </a:p>
        </p:txBody>
      </p:sp>
    </p:spTree>
    <p:extLst>
      <p:ext uri="{BB962C8B-B14F-4D97-AF65-F5344CB8AC3E}">
        <p14:creationId xmlns:p14="http://schemas.microsoft.com/office/powerpoint/2010/main" val="38420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D25C-026F-CA48-BFC3-55BDB3C71328}"/>
              </a:ext>
            </a:extLst>
          </p:cNvPr>
          <p:cNvSpPr>
            <a:spLocks noGrp="1"/>
          </p:cNvSpPr>
          <p:nvPr>
            <p:ph type="title"/>
          </p:nvPr>
        </p:nvSpPr>
        <p:spPr/>
        <p:txBody>
          <a:bodyPr>
            <a:normAutofit fontScale="90000"/>
          </a:bodyPr>
          <a:lstStyle/>
          <a:p>
            <a:r>
              <a:rPr lang="en-US" sz="4000" dirty="0"/>
              <a:t>24 hour time-use in 8 year-olds </a:t>
            </a:r>
            <a:br>
              <a:rPr lang="en-US" sz="4000" dirty="0"/>
            </a:br>
            <a:r>
              <a:rPr lang="en-US" sz="4000" dirty="0"/>
              <a:t>and BMI z-score (n=574)</a:t>
            </a:r>
          </a:p>
        </p:txBody>
      </p:sp>
      <p:graphicFrame>
        <p:nvGraphicFramePr>
          <p:cNvPr id="6" name="Content Placeholder 3">
            <a:extLst>
              <a:ext uri="{FF2B5EF4-FFF2-40B4-BE49-F238E27FC236}">
                <a16:creationId xmlns:a16="http://schemas.microsoft.com/office/drawing/2014/main" id="{82592E36-9EF2-A148-85EC-D1E711E128CB}"/>
              </a:ext>
            </a:extLst>
          </p:cNvPr>
          <p:cNvGraphicFramePr>
            <a:graphicFrameLocks/>
          </p:cNvGraphicFramePr>
          <p:nvPr>
            <p:extLst>
              <p:ext uri="{D42A27DB-BD31-4B8C-83A1-F6EECF244321}">
                <p14:modId xmlns:p14="http://schemas.microsoft.com/office/powerpoint/2010/main" val="2062869923"/>
              </p:ext>
            </p:extLst>
          </p:nvPr>
        </p:nvGraphicFramePr>
        <p:xfrm>
          <a:off x="261991" y="1754310"/>
          <a:ext cx="8512140" cy="3748788"/>
        </p:xfrm>
        <a:graphic>
          <a:graphicData uri="http://schemas.openxmlformats.org/drawingml/2006/table">
            <a:tbl>
              <a:tblPr firstRow="1" bandRow="1">
                <a:tableStyleId>{69CF1AB2-1976-4502-BF36-3FF5EA218861}</a:tableStyleId>
              </a:tblPr>
              <a:tblGrid>
                <a:gridCol w="1484845">
                  <a:extLst>
                    <a:ext uri="{9D8B030D-6E8A-4147-A177-3AD203B41FA5}">
                      <a16:colId xmlns:a16="http://schemas.microsoft.com/office/drawing/2014/main" val="923569980"/>
                    </a:ext>
                  </a:extLst>
                </a:gridCol>
                <a:gridCol w="1661264">
                  <a:extLst>
                    <a:ext uri="{9D8B030D-6E8A-4147-A177-3AD203B41FA5}">
                      <a16:colId xmlns:a16="http://schemas.microsoft.com/office/drawing/2014/main" val="2232869958"/>
                    </a:ext>
                  </a:extLst>
                </a:gridCol>
                <a:gridCol w="1426041">
                  <a:extLst>
                    <a:ext uri="{9D8B030D-6E8A-4147-A177-3AD203B41FA5}">
                      <a16:colId xmlns:a16="http://schemas.microsoft.com/office/drawing/2014/main" val="1332746243"/>
                    </a:ext>
                  </a:extLst>
                </a:gridCol>
                <a:gridCol w="1278983">
                  <a:extLst>
                    <a:ext uri="{9D8B030D-6E8A-4147-A177-3AD203B41FA5}">
                      <a16:colId xmlns:a16="http://schemas.microsoft.com/office/drawing/2014/main" val="3516870194"/>
                    </a:ext>
                  </a:extLst>
                </a:gridCol>
                <a:gridCol w="2661007">
                  <a:extLst>
                    <a:ext uri="{9D8B030D-6E8A-4147-A177-3AD203B41FA5}">
                      <a16:colId xmlns:a16="http://schemas.microsoft.com/office/drawing/2014/main" val="2774427179"/>
                    </a:ext>
                  </a:extLst>
                </a:gridCol>
              </a:tblGrid>
              <a:tr h="1132728">
                <a:tc>
                  <a:txBody>
                    <a:bodyPr/>
                    <a:lstStyle/>
                    <a:p>
                      <a:pPr algn="ctr"/>
                      <a:r>
                        <a:rPr lang="en-US" sz="1600" dirty="0"/>
                        <a:t>Component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Regression coefficient (SE)</a:t>
                      </a:r>
                    </a:p>
                    <a:p>
                      <a:pPr algn="ctr"/>
                      <a:endParaRPr lang="en-US" sz="1600" dirty="0"/>
                    </a:p>
                  </a:txBody>
                  <a:tcPr/>
                </a:tc>
                <a:tc>
                  <a:txBody>
                    <a:bodyPr/>
                    <a:lstStyle/>
                    <a:p>
                      <a:pPr algn="ctr"/>
                      <a:r>
                        <a:rPr lang="en-US" sz="1600" dirty="0"/>
                        <a:t>P-value</a:t>
                      </a:r>
                    </a:p>
                  </a:txBody>
                  <a:tcPr/>
                </a:tc>
                <a:tc>
                  <a:txBody>
                    <a:bodyPr/>
                    <a:lstStyle/>
                    <a:p>
                      <a:pPr algn="ctr"/>
                      <a:r>
                        <a:rPr lang="en-US" sz="1400" dirty="0"/>
                        <a:t>10% relative difference in minutes</a:t>
                      </a:r>
                    </a:p>
                  </a:txBody>
                  <a:tcPr/>
                </a:tc>
                <a:tc>
                  <a:txBody>
                    <a:bodyPr/>
                    <a:lstStyle/>
                    <a:p>
                      <a:pPr algn="ctr"/>
                      <a:r>
                        <a:rPr lang="en-NZ" sz="1600" kern="1200" dirty="0">
                          <a:effectLst/>
                        </a:rPr>
                        <a:t>Estimated difference (95% CI) in BMI z-score with a 10% increase in component</a:t>
                      </a:r>
                      <a:r>
                        <a:rPr lang="en-NZ" sz="1600" dirty="0">
                          <a:effectLst/>
                        </a:rPr>
                        <a:t> </a:t>
                      </a:r>
                      <a:endParaRPr lang="en-US" sz="1600" dirty="0"/>
                    </a:p>
                  </a:txBody>
                  <a:tcPr/>
                </a:tc>
                <a:extLst>
                  <a:ext uri="{0D108BD9-81ED-4DB2-BD59-A6C34878D82A}">
                    <a16:rowId xmlns:a16="http://schemas.microsoft.com/office/drawing/2014/main" val="3805091083"/>
                  </a:ext>
                </a:extLst>
              </a:tr>
              <a:tr h="657546">
                <a:tc>
                  <a:txBody>
                    <a:bodyPr/>
                    <a:lstStyle/>
                    <a:p>
                      <a:r>
                        <a:rPr lang="en-US" sz="1600" dirty="0"/>
                        <a:t>Sleep</a:t>
                      </a:r>
                    </a:p>
                  </a:txBody>
                  <a:tcPr/>
                </a:tc>
                <a:tc>
                  <a:txBody>
                    <a:bodyPr/>
                    <a:lstStyle/>
                    <a:p>
                      <a:pPr algn="ctr"/>
                      <a:r>
                        <a:rPr lang="en-US" sz="1600" dirty="0"/>
                        <a:t>-0.89 (0.44)</a:t>
                      </a:r>
                    </a:p>
                  </a:txBody>
                  <a:tcPr/>
                </a:tc>
                <a:tc>
                  <a:txBody>
                    <a:bodyPr/>
                    <a:lstStyle/>
                    <a:p>
                      <a:pPr algn="ctr"/>
                      <a:r>
                        <a:rPr lang="en-US" sz="1600" dirty="0"/>
                        <a:t>0.041</a:t>
                      </a:r>
                    </a:p>
                  </a:txBody>
                  <a:tcPr/>
                </a:tc>
                <a:tc>
                  <a:txBody>
                    <a:bodyPr/>
                    <a:lstStyle/>
                    <a:p>
                      <a:pPr algn="ctr"/>
                      <a:r>
                        <a:rPr lang="en-US" sz="1600" dirty="0"/>
                        <a:t>57</a:t>
                      </a:r>
                    </a:p>
                  </a:txBody>
                  <a:tcPr/>
                </a:tc>
                <a:tc>
                  <a:txBody>
                    <a:bodyPr/>
                    <a:lstStyle/>
                    <a:p>
                      <a:pPr algn="ctr"/>
                      <a:r>
                        <a:rPr lang="en-US" sz="1600" dirty="0"/>
                        <a:t>-0.13 (-0.25, -0.01)</a:t>
                      </a:r>
                    </a:p>
                  </a:txBody>
                  <a:tcPr/>
                </a:tc>
                <a:extLst>
                  <a:ext uri="{0D108BD9-81ED-4DB2-BD59-A6C34878D82A}">
                    <a16:rowId xmlns:a16="http://schemas.microsoft.com/office/drawing/2014/main" val="4007485592"/>
                  </a:ext>
                </a:extLst>
              </a:tr>
              <a:tr h="652838">
                <a:tc>
                  <a:txBody>
                    <a:bodyPr/>
                    <a:lstStyle/>
                    <a:p>
                      <a:r>
                        <a:rPr lang="en-US" sz="1600" dirty="0"/>
                        <a:t>Sedentary</a:t>
                      </a:r>
                    </a:p>
                  </a:txBody>
                  <a:tcPr/>
                </a:tc>
                <a:tc>
                  <a:txBody>
                    <a:bodyPr/>
                    <a:lstStyle/>
                    <a:p>
                      <a:pPr algn="ctr"/>
                      <a:r>
                        <a:rPr lang="en-US" sz="1600" dirty="0"/>
                        <a:t>0.23 (0.32)</a:t>
                      </a:r>
                    </a:p>
                  </a:txBody>
                  <a:tcPr/>
                </a:tc>
                <a:tc>
                  <a:txBody>
                    <a:bodyPr/>
                    <a:lstStyle/>
                    <a:p>
                      <a:pPr algn="ctr"/>
                      <a:r>
                        <a:rPr lang="en-US" sz="1600" dirty="0"/>
                        <a:t>0.480</a:t>
                      </a:r>
                    </a:p>
                  </a:txBody>
                  <a:tcPr/>
                </a:tc>
                <a:tc>
                  <a:txBody>
                    <a:bodyPr/>
                    <a:lstStyle/>
                    <a:p>
                      <a:pPr algn="ctr"/>
                      <a:r>
                        <a:rPr lang="en-US" sz="1600" dirty="0"/>
                        <a:t>46</a:t>
                      </a:r>
                    </a:p>
                  </a:txBody>
                  <a:tcPr/>
                </a:tc>
                <a:tc>
                  <a:txBody>
                    <a:bodyPr/>
                    <a:lstStyle/>
                    <a:p>
                      <a:pPr algn="ctr"/>
                      <a:r>
                        <a:rPr lang="en-US" sz="1600" dirty="0"/>
                        <a:t>0.03 (-0.05, 0.11)</a:t>
                      </a:r>
                    </a:p>
                  </a:txBody>
                  <a:tcPr/>
                </a:tc>
                <a:extLst>
                  <a:ext uri="{0D108BD9-81ED-4DB2-BD59-A6C34878D82A}">
                    <a16:rowId xmlns:a16="http://schemas.microsoft.com/office/drawing/2014/main" val="2819982277"/>
                  </a:ext>
                </a:extLst>
              </a:tr>
              <a:tr h="652838">
                <a:tc>
                  <a:txBody>
                    <a:bodyPr/>
                    <a:lstStyle/>
                    <a:p>
                      <a:r>
                        <a:rPr lang="en-US" sz="1600" dirty="0"/>
                        <a:t>Light PA</a:t>
                      </a:r>
                    </a:p>
                  </a:txBody>
                  <a:tcPr/>
                </a:tc>
                <a:tc>
                  <a:txBody>
                    <a:bodyPr/>
                    <a:lstStyle/>
                    <a:p>
                      <a:pPr algn="ctr"/>
                      <a:r>
                        <a:rPr lang="en-US" sz="1600" dirty="0"/>
                        <a:t>1.37 (0.31)</a:t>
                      </a:r>
                    </a:p>
                  </a:txBody>
                  <a:tcPr/>
                </a:tc>
                <a:tc>
                  <a:txBody>
                    <a:bodyPr/>
                    <a:lstStyle/>
                    <a:p>
                      <a:pPr algn="ctr"/>
                      <a:r>
                        <a:rPr lang="en-US" sz="1600" dirty="0"/>
                        <a:t>&lt;0.001</a:t>
                      </a:r>
                    </a:p>
                  </a:txBody>
                  <a:tcPr/>
                </a:tc>
                <a:tc>
                  <a:txBody>
                    <a:bodyPr/>
                    <a:lstStyle/>
                    <a:p>
                      <a:pPr algn="ctr"/>
                      <a:r>
                        <a:rPr lang="en-US" sz="1600" dirty="0"/>
                        <a:t>32</a:t>
                      </a:r>
                    </a:p>
                  </a:txBody>
                  <a:tcPr/>
                </a:tc>
                <a:tc>
                  <a:txBody>
                    <a:bodyPr/>
                    <a:lstStyle/>
                    <a:p>
                      <a:pPr algn="ctr"/>
                      <a:r>
                        <a:rPr lang="en-US" sz="1600" dirty="0"/>
                        <a:t>0.15 (0.08, 0.21)</a:t>
                      </a:r>
                    </a:p>
                  </a:txBody>
                  <a:tcPr/>
                </a:tc>
                <a:extLst>
                  <a:ext uri="{0D108BD9-81ED-4DB2-BD59-A6C34878D82A}">
                    <a16:rowId xmlns:a16="http://schemas.microsoft.com/office/drawing/2014/main" val="1689129202"/>
                  </a:ext>
                </a:extLst>
              </a:tr>
              <a:tr h="652838">
                <a:tc>
                  <a:txBody>
                    <a:bodyPr/>
                    <a:lstStyle/>
                    <a:p>
                      <a:r>
                        <a:rPr lang="en-US" sz="1600" dirty="0"/>
                        <a:t>MVPA</a:t>
                      </a:r>
                    </a:p>
                  </a:txBody>
                  <a:tcPr/>
                </a:tc>
                <a:tc>
                  <a:txBody>
                    <a:bodyPr/>
                    <a:lstStyle/>
                    <a:p>
                      <a:pPr algn="ctr"/>
                      <a:r>
                        <a:rPr lang="en-US" sz="1600" dirty="0"/>
                        <a:t>-0.70 (0.15)</a:t>
                      </a:r>
                    </a:p>
                  </a:txBody>
                  <a:tcPr/>
                </a:tc>
                <a:tc>
                  <a:txBody>
                    <a:bodyPr/>
                    <a:lstStyle/>
                    <a:p>
                      <a:pPr algn="ctr"/>
                      <a:r>
                        <a:rPr lang="en-US" sz="1600" dirty="0"/>
                        <a:t>&lt;0.001</a:t>
                      </a:r>
                    </a:p>
                  </a:txBody>
                  <a:tcPr/>
                </a:tc>
                <a:tc>
                  <a:txBody>
                    <a:bodyPr/>
                    <a:lstStyle/>
                    <a:p>
                      <a:pPr algn="ctr"/>
                      <a:r>
                        <a:rPr lang="en-US" sz="1600" dirty="0"/>
                        <a:t>6.9</a:t>
                      </a:r>
                    </a:p>
                  </a:txBody>
                  <a:tcPr/>
                </a:tc>
                <a:tc>
                  <a:txBody>
                    <a:bodyPr/>
                    <a:lstStyle/>
                    <a:p>
                      <a:pPr algn="ctr"/>
                      <a:r>
                        <a:rPr lang="en-US" sz="1600" dirty="0"/>
                        <a:t>-0.06 (-0.09, -0.03)</a:t>
                      </a:r>
                    </a:p>
                  </a:txBody>
                  <a:tcPr/>
                </a:tc>
                <a:extLst>
                  <a:ext uri="{0D108BD9-81ED-4DB2-BD59-A6C34878D82A}">
                    <a16:rowId xmlns:a16="http://schemas.microsoft.com/office/drawing/2014/main" val="3922032761"/>
                  </a:ext>
                </a:extLst>
              </a:tr>
            </a:tbl>
          </a:graphicData>
        </a:graphic>
      </p:graphicFrame>
    </p:spTree>
    <p:extLst>
      <p:ext uri="{BB962C8B-B14F-4D97-AF65-F5344CB8AC3E}">
        <p14:creationId xmlns:p14="http://schemas.microsoft.com/office/powerpoint/2010/main" val="135919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CE01-9832-444E-8467-67885C879B99}"/>
              </a:ext>
            </a:extLst>
          </p:cNvPr>
          <p:cNvSpPr>
            <a:spLocks noGrp="1"/>
          </p:cNvSpPr>
          <p:nvPr>
            <p:ph type="title"/>
          </p:nvPr>
        </p:nvSpPr>
        <p:spPr>
          <a:xfrm>
            <a:off x="457200" y="274638"/>
            <a:ext cx="7012112" cy="1143196"/>
          </a:xfrm>
        </p:spPr>
        <p:txBody>
          <a:bodyPr>
            <a:noAutofit/>
          </a:bodyPr>
          <a:lstStyle/>
          <a:p>
            <a:r>
              <a:rPr lang="en-US" sz="3600" dirty="0"/>
              <a:t>Presentation of estimates in minutes compared to proportions</a:t>
            </a:r>
          </a:p>
        </p:txBody>
      </p:sp>
      <p:graphicFrame>
        <p:nvGraphicFramePr>
          <p:cNvPr id="4" name="Content Placeholder 3">
            <a:extLst>
              <a:ext uri="{FF2B5EF4-FFF2-40B4-BE49-F238E27FC236}">
                <a16:creationId xmlns:a16="http://schemas.microsoft.com/office/drawing/2014/main" id="{302D2005-2205-E148-8B85-3DD060E60A3E}"/>
              </a:ext>
            </a:extLst>
          </p:cNvPr>
          <p:cNvGraphicFramePr>
            <a:graphicFrameLocks noGrp="1"/>
          </p:cNvGraphicFramePr>
          <p:nvPr>
            <p:ph idx="1"/>
            <p:extLst>
              <p:ext uri="{D42A27DB-BD31-4B8C-83A1-F6EECF244321}">
                <p14:modId xmlns:p14="http://schemas.microsoft.com/office/powerpoint/2010/main" val="2381528862"/>
              </p:ext>
            </p:extLst>
          </p:nvPr>
        </p:nvGraphicFramePr>
        <p:xfrm>
          <a:off x="457200" y="1600199"/>
          <a:ext cx="7782675" cy="4184152"/>
        </p:xfrm>
        <a:graphic>
          <a:graphicData uri="http://schemas.openxmlformats.org/drawingml/2006/table">
            <a:tbl>
              <a:tblPr firstRow="1" bandRow="1">
                <a:tableStyleId>{69CF1AB2-1976-4502-BF36-3FF5EA218861}</a:tableStyleId>
              </a:tblPr>
              <a:tblGrid>
                <a:gridCol w="1429173">
                  <a:extLst>
                    <a:ext uri="{9D8B030D-6E8A-4147-A177-3AD203B41FA5}">
                      <a16:colId xmlns:a16="http://schemas.microsoft.com/office/drawing/2014/main" val="923569980"/>
                    </a:ext>
                  </a:extLst>
                </a:gridCol>
                <a:gridCol w="1231030">
                  <a:extLst>
                    <a:ext uri="{9D8B030D-6E8A-4147-A177-3AD203B41FA5}">
                      <a16:colId xmlns:a16="http://schemas.microsoft.com/office/drawing/2014/main" val="3516870194"/>
                    </a:ext>
                  </a:extLst>
                </a:gridCol>
                <a:gridCol w="2561236">
                  <a:extLst>
                    <a:ext uri="{9D8B030D-6E8A-4147-A177-3AD203B41FA5}">
                      <a16:colId xmlns:a16="http://schemas.microsoft.com/office/drawing/2014/main" val="2774427179"/>
                    </a:ext>
                  </a:extLst>
                </a:gridCol>
                <a:gridCol w="2561236">
                  <a:extLst>
                    <a:ext uri="{9D8B030D-6E8A-4147-A177-3AD203B41FA5}">
                      <a16:colId xmlns:a16="http://schemas.microsoft.com/office/drawing/2014/main" val="3072293783"/>
                    </a:ext>
                  </a:extLst>
                </a:gridCol>
              </a:tblGrid>
              <a:tr h="1559553">
                <a:tc>
                  <a:txBody>
                    <a:bodyPr/>
                    <a:lstStyle/>
                    <a:p>
                      <a:pPr algn="ctr"/>
                      <a:r>
                        <a:rPr lang="en-US" sz="1600" dirty="0"/>
                        <a:t>Component</a:t>
                      </a:r>
                    </a:p>
                  </a:txBody>
                  <a:tcPr/>
                </a:tc>
                <a:tc>
                  <a:txBody>
                    <a:bodyPr/>
                    <a:lstStyle/>
                    <a:p>
                      <a:pPr algn="ctr"/>
                      <a:r>
                        <a:rPr lang="en-US" sz="1400"/>
                        <a:t>10% relative difference in minutes</a:t>
                      </a:r>
                      <a:endParaRPr lang="en-US" sz="1400" dirty="0"/>
                    </a:p>
                  </a:txBody>
                  <a:tcPr/>
                </a:tc>
                <a:tc>
                  <a:txBody>
                    <a:bodyPr/>
                    <a:lstStyle/>
                    <a:p>
                      <a:pPr algn="ctr"/>
                      <a:r>
                        <a:rPr lang="en-NZ" sz="1600" kern="1200" dirty="0">
                          <a:effectLst/>
                        </a:rPr>
                        <a:t>Estimated difference (95% CI) in BMI z-score with a 10% increase in component</a:t>
                      </a:r>
                      <a:r>
                        <a:rPr lang="en-NZ" sz="1600" dirty="0">
                          <a:effectLst/>
                        </a:rPr>
                        <a:t> </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600" kern="1200" dirty="0">
                          <a:effectLst/>
                        </a:rPr>
                        <a:t>Estimated difference (95% CI) in BMI z-score with a 10 minute increase in component</a:t>
                      </a:r>
                      <a:r>
                        <a:rPr lang="en-NZ" sz="1600" dirty="0">
                          <a:effectLst/>
                        </a:rPr>
                        <a:t> </a:t>
                      </a:r>
                      <a:endParaRPr lang="en-US" sz="1600" dirty="0"/>
                    </a:p>
                    <a:p>
                      <a:pPr algn="ctr"/>
                      <a:endParaRPr lang="en-US" sz="1600" dirty="0"/>
                    </a:p>
                  </a:txBody>
                  <a:tcPr/>
                </a:tc>
                <a:extLst>
                  <a:ext uri="{0D108BD9-81ED-4DB2-BD59-A6C34878D82A}">
                    <a16:rowId xmlns:a16="http://schemas.microsoft.com/office/drawing/2014/main" val="3805091083"/>
                  </a:ext>
                </a:extLst>
              </a:tr>
              <a:tr h="659692">
                <a:tc>
                  <a:txBody>
                    <a:bodyPr/>
                    <a:lstStyle/>
                    <a:p>
                      <a:r>
                        <a:rPr lang="en-US" sz="1600" dirty="0"/>
                        <a:t>Sleep</a:t>
                      </a:r>
                    </a:p>
                  </a:txBody>
                  <a:tcPr/>
                </a:tc>
                <a:tc>
                  <a:txBody>
                    <a:bodyPr/>
                    <a:lstStyle/>
                    <a:p>
                      <a:pPr algn="ctr"/>
                      <a:r>
                        <a:rPr lang="en-US" sz="1600"/>
                        <a:t>57</a:t>
                      </a:r>
                      <a:endParaRPr lang="en-US" sz="1600" dirty="0"/>
                    </a:p>
                  </a:txBody>
                  <a:tcPr/>
                </a:tc>
                <a:tc>
                  <a:txBody>
                    <a:bodyPr/>
                    <a:lstStyle/>
                    <a:p>
                      <a:pPr algn="ctr"/>
                      <a:r>
                        <a:rPr lang="en-US" sz="1600" b="1" dirty="0"/>
                        <a:t>-0.13 (-0.25, -0.01)</a:t>
                      </a:r>
                    </a:p>
                  </a:txBody>
                  <a:tcPr/>
                </a:tc>
                <a:tc>
                  <a:txBody>
                    <a:bodyPr/>
                    <a:lstStyle/>
                    <a:p>
                      <a:pPr algn="ctr"/>
                      <a:r>
                        <a:rPr lang="en-US" sz="1600" b="1" dirty="0"/>
                        <a:t>-0.02 (-0.05, -0.001)</a:t>
                      </a:r>
                    </a:p>
                  </a:txBody>
                  <a:tcPr/>
                </a:tc>
                <a:extLst>
                  <a:ext uri="{0D108BD9-81ED-4DB2-BD59-A6C34878D82A}">
                    <a16:rowId xmlns:a16="http://schemas.microsoft.com/office/drawing/2014/main" val="4007485592"/>
                  </a:ext>
                </a:extLst>
              </a:tr>
              <a:tr h="654969">
                <a:tc>
                  <a:txBody>
                    <a:bodyPr/>
                    <a:lstStyle/>
                    <a:p>
                      <a:r>
                        <a:rPr lang="en-US" sz="1600" dirty="0"/>
                        <a:t>Sedentary</a:t>
                      </a:r>
                    </a:p>
                  </a:txBody>
                  <a:tcPr/>
                </a:tc>
                <a:tc>
                  <a:txBody>
                    <a:bodyPr/>
                    <a:lstStyle/>
                    <a:p>
                      <a:pPr algn="ctr"/>
                      <a:r>
                        <a:rPr lang="en-US" sz="1600"/>
                        <a:t>46</a:t>
                      </a:r>
                      <a:endParaRPr lang="en-US" sz="1600" dirty="0"/>
                    </a:p>
                  </a:txBody>
                  <a:tcPr/>
                </a:tc>
                <a:tc>
                  <a:txBody>
                    <a:bodyPr/>
                    <a:lstStyle/>
                    <a:p>
                      <a:pPr algn="ctr"/>
                      <a:r>
                        <a:rPr lang="en-US" sz="1600" dirty="0"/>
                        <a:t>0.03 (-0.05, 0.11)</a:t>
                      </a:r>
                    </a:p>
                  </a:txBody>
                  <a:tcPr/>
                </a:tc>
                <a:tc>
                  <a:txBody>
                    <a:bodyPr/>
                    <a:lstStyle/>
                    <a:p>
                      <a:pPr algn="ctr"/>
                      <a:r>
                        <a:rPr lang="en-US" sz="1600" dirty="0"/>
                        <a:t>0.01 (-0.01, 0.02)</a:t>
                      </a:r>
                    </a:p>
                  </a:txBody>
                  <a:tcPr/>
                </a:tc>
                <a:extLst>
                  <a:ext uri="{0D108BD9-81ED-4DB2-BD59-A6C34878D82A}">
                    <a16:rowId xmlns:a16="http://schemas.microsoft.com/office/drawing/2014/main" val="2819982277"/>
                  </a:ext>
                </a:extLst>
              </a:tr>
              <a:tr h="654969">
                <a:tc>
                  <a:txBody>
                    <a:bodyPr/>
                    <a:lstStyle/>
                    <a:p>
                      <a:r>
                        <a:rPr lang="en-US" sz="1600" dirty="0"/>
                        <a:t>Light PA</a:t>
                      </a:r>
                    </a:p>
                  </a:txBody>
                  <a:tcPr/>
                </a:tc>
                <a:tc>
                  <a:txBody>
                    <a:bodyPr/>
                    <a:lstStyle/>
                    <a:p>
                      <a:pPr algn="ctr"/>
                      <a:r>
                        <a:rPr lang="en-US" sz="1600" dirty="0"/>
                        <a:t>32</a:t>
                      </a:r>
                    </a:p>
                  </a:txBody>
                  <a:tcPr/>
                </a:tc>
                <a:tc>
                  <a:txBody>
                    <a:bodyPr/>
                    <a:lstStyle/>
                    <a:p>
                      <a:pPr algn="ctr"/>
                      <a:r>
                        <a:rPr lang="en-US" sz="1600" b="1" dirty="0"/>
                        <a:t>0.15 (0.08, 0.21)</a:t>
                      </a:r>
                    </a:p>
                  </a:txBody>
                  <a:tcPr/>
                </a:tc>
                <a:tc>
                  <a:txBody>
                    <a:bodyPr/>
                    <a:lstStyle/>
                    <a:p>
                      <a:pPr algn="ctr"/>
                      <a:r>
                        <a:rPr lang="en-US" sz="1600" b="1" dirty="0"/>
                        <a:t>0.05 (0.03, 0.07)</a:t>
                      </a:r>
                    </a:p>
                  </a:txBody>
                  <a:tcPr/>
                </a:tc>
                <a:extLst>
                  <a:ext uri="{0D108BD9-81ED-4DB2-BD59-A6C34878D82A}">
                    <a16:rowId xmlns:a16="http://schemas.microsoft.com/office/drawing/2014/main" val="1689129202"/>
                  </a:ext>
                </a:extLst>
              </a:tr>
              <a:tr h="654969">
                <a:tc>
                  <a:txBody>
                    <a:bodyPr/>
                    <a:lstStyle/>
                    <a:p>
                      <a:r>
                        <a:rPr lang="en-US" sz="1600" dirty="0"/>
                        <a:t>MVPA</a:t>
                      </a:r>
                    </a:p>
                  </a:txBody>
                  <a:tcPr/>
                </a:tc>
                <a:tc>
                  <a:txBody>
                    <a:bodyPr/>
                    <a:lstStyle/>
                    <a:p>
                      <a:pPr algn="ctr"/>
                      <a:r>
                        <a:rPr lang="en-US" sz="1600" dirty="0"/>
                        <a:t>6.9</a:t>
                      </a:r>
                    </a:p>
                  </a:txBody>
                  <a:tcPr/>
                </a:tc>
                <a:tc>
                  <a:txBody>
                    <a:bodyPr/>
                    <a:lstStyle/>
                    <a:p>
                      <a:pPr algn="ctr"/>
                      <a:r>
                        <a:rPr lang="en-US" sz="1600" b="1" dirty="0"/>
                        <a:t>-0.06 (-0.09, -0.03)</a:t>
                      </a:r>
                    </a:p>
                  </a:txBody>
                  <a:tcPr/>
                </a:tc>
                <a:tc>
                  <a:txBody>
                    <a:bodyPr/>
                    <a:lstStyle/>
                    <a:p>
                      <a:pPr algn="ctr"/>
                      <a:r>
                        <a:rPr lang="en-US" sz="1600" b="1" dirty="0"/>
                        <a:t>-0.09 (-0.13, -0.05)</a:t>
                      </a:r>
                    </a:p>
                  </a:txBody>
                  <a:tcPr/>
                </a:tc>
                <a:extLst>
                  <a:ext uri="{0D108BD9-81ED-4DB2-BD59-A6C34878D82A}">
                    <a16:rowId xmlns:a16="http://schemas.microsoft.com/office/drawing/2014/main" val="3922032761"/>
                  </a:ext>
                </a:extLst>
              </a:tr>
            </a:tbl>
          </a:graphicData>
        </a:graphic>
      </p:graphicFrame>
    </p:spTree>
    <p:extLst>
      <p:ext uri="{BB962C8B-B14F-4D97-AF65-F5344CB8AC3E}">
        <p14:creationId xmlns:p14="http://schemas.microsoft.com/office/powerpoint/2010/main" val="177090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0F00-CCE6-014F-A890-DE983DD677BA}"/>
              </a:ext>
            </a:extLst>
          </p:cNvPr>
          <p:cNvSpPr>
            <a:spLocks noGrp="1"/>
          </p:cNvSpPr>
          <p:nvPr>
            <p:ph type="title"/>
          </p:nvPr>
        </p:nvSpPr>
        <p:spPr>
          <a:xfrm>
            <a:off x="457200" y="274637"/>
            <a:ext cx="6652517" cy="1225389"/>
          </a:xfrm>
        </p:spPr>
        <p:txBody>
          <a:bodyPr>
            <a:normAutofit fontScale="90000"/>
          </a:bodyPr>
          <a:lstStyle/>
          <a:p>
            <a:r>
              <a:rPr lang="en-US" dirty="0"/>
              <a:t>Presentation of estimates for 10% reallocation between components</a:t>
            </a:r>
          </a:p>
        </p:txBody>
      </p:sp>
      <p:graphicFrame>
        <p:nvGraphicFramePr>
          <p:cNvPr id="9" name="Content Placeholder 3">
            <a:extLst>
              <a:ext uri="{FF2B5EF4-FFF2-40B4-BE49-F238E27FC236}">
                <a16:creationId xmlns:a16="http://schemas.microsoft.com/office/drawing/2014/main" id="{DAFED248-25BD-FF49-9F61-95AC753AB8BC}"/>
              </a:ext>
            </a:extLst>
          </p:cNvPr>
          <p:cNvGraphicFramePr>
            <a:graphicFrameLocks/>
          </p:cNvGraphicFramePr>
          <p:nvPr>
            <p:extLst/>
          </p:nvPr>
        </p:nvGraphicFramePr>
        <p:xfrm>
          <a:off x="323636" y="2339938"/>
          <a:ext cx="8409398" cy="3937571"/>
        </p:xfrm>
        <a:graphic>
          <a:graphicData uri="http://schemas.openxmlformats.org/drawingml/2006/table">
            <a:tbl>
              <a:tblPr firstRow="1" bandRow="1">
                <a:tableStyleId>{69CF1AB2-1976-4502-BF36-3FF5EA218861}</a:tableStyleId>
              </a:tblPr>
              <a:tblGrid>
                <a:gridCol w="1342678">
                  <a:extLst>
                    <a:ext uri="{9D8B030D-6E8A-4147-A177-3AD203B41FA5}">
                      <a16:colId xmlns:a16="http://schemas.microsoft.com/office/drawing/2014/main" val="923569980"/>
                    </a:ext>
                  </a:extLst>
                </a:gridCol>
                <a:gridCol w="1766680">
                  <a:extLst>
                    <a:ext uri="{9D8B030D-6E8A-4147-A177-3AD203B41FA5}">
                      <a16:colId xmlns:a16="http://schemas.microsoft.com/office/drawing/2014/main" val="3516870194"/>
                    </a:ext>
                  </a:extLst>
                </a:gridCol>
                <a:gridCol w="1766680">
                  <a:extLst>
                    <a:ext uri="{9D8B030D-6E8A-4147-A177-3AD203B41FA5}">
                      <a16:colId xmlns:a16="http://schemas.microsoft.com/office/drawing/2014/main" val="2774427179"/>
                    </a:ext>
                  </a:extLst>
                </a:gridCol>
                <a:gridCol w="1766680">
                  <a:extLst>
                    <a:ext uri="{9D8B030D-6E8A-4147-A177-3AD203B41FA5}">
                      <a16:colId xmlns:a16="http://schemas.microsoft.com/office/drawing/2014/main" val="3072293783"/>
                    </a:ext>
                  </a:extLst>
                </a:gridCol>
                <a:gridCol w="1766680">
                  <a:extLst>
                    <a:ext uri="{9D8B030D-6E8A-4147-A177-3AD203B41FA5}">
                      <a16:colId xmlns:a16="http://schemas.microsoft.com/office/drawing/2014/main" val="371179716"/>
                    </a:ext>
                  </a:extLst>
                </a:gridCol>
              </a:tblGrid>
              <a:tr h="841291">
                <a:tc>
                  <a:txBody>
                    <a:bodyPr/>
                    <a:lstStyle/>
                    <a:p>
                      <a:pPr algn="ctr"/>
                      <a:r>
                        <a:rPr lang="en-US" sz="1600" dirty="0"/>
                        <a:t>Component</a:t>
                      </a:r>
                    </a:p>
                  </a:txBody>
                  <a:tcPr/>
                </a:tc>
                <a:tc>
                  <a:txBody>
                    <a:bodyPr/>
                    <a:lstStyle/>
                    <a:p>
                      <a:pPr algn="ctr"/>
                      <a:r>
                        <a:rPr lang="en-US" sz="1600" dirty="0"/>
                        <a:t> …to sleep</a:t>
                      </a:r>
                    </a:p>
                  </a:txBody>
                  <a:tcPr/>
                </a:tc>
                <a:tc>
                  <a:txBody>
                    <a:bodyPr/>
                    <a:lstStyle/>
                    <a:p>
                      <a:pPr algn="ctr"/>
                      <a:r>
                        <a:rPr lang="en-US" sz="1600" dirty="0"/>
                        <a:t>…to sedentary</a:t>
                      </a:r>
                    </a:p>
                  </a:txBody>
                  <a:tcPr/>
                </a:tc>
                <a:tc>
                  <a:txBody>
                    <a:bodyPr/>
                    <a:lstStyle/>
                    <a:p>
                      <a:pPr algn="ctr"/>
                      <a:r>
                        <a:rPr lang="en-US" sz="1600" dirty="0"/>
                        <a:t>…to light PA</a:t>
                      </a:r>
                    </a:p>
                  </a:txBody>
                  <a:tcPr/>
                </a:tc>
                <a:tc>
                  <a:txBody>
                    <a:bodyPr/>
                    <a:lstStyle/>
                    <a:p>
                      <a:pPr algn="ctr"/>
                      <a:r>
                        <a:rPr lang="en-US" sz="1600" dirty="0"/>
                        <a:t>…to MVPA</a:t>
                      </a:r>
                    </a:p>
                  </a:txBody>
                  <a:tcPr/>
                </a:tc>
                <a:extLst>
                  <a:ext uri="{0D108BD9-81ED-4DB2-BD59-A6C34878D82A}">
                    <a16:rowId xmlns:a16="http://schemas.microsoft.com/office/drawing/2014/main" val="3805091083"/>
                  </a:ext>
                </a:extLst>
              </a:tr>
              <a:tr h="778249">
                <a:tc>
                  <a:txBody>
                    <a:bodyPr/>
                    <a:lstStyle/>
                    <a:p>
                      <a:r>
                        <a:rPr lang="en-US" sz="1600" b="1" dirty="0"/>
                        <a:t>From sleep…</a:t>
                      </a:r>
                    </a:p>
                  </a:txBody>
                  <a:tcPr/>
                </a:tc>
                <a:tc>
                  <a:txBody>
                    <a:bodyPr/>
                    <a:lstStyle/>
                    <a:p>
                      <a:pPr algn="ctr"/>
                      <a:endParaRPr lang="en-US" sz="1500" dirty="0"/>
                    </a:p>
                  </a:txBody>
                  <a:tcPr/>
                </a:tc>
                <a:tc>
                  <a:txBody>
                    <a:bodyPr/>
                    <a:lstStyle/>
                    <a:p>
                      <a:pPr algn="ctr"/>
                      <a:r>
                        <a:rPr lang="en-US" sz="1500" dirty="0"/>
                        <a:t>0.11 (-0.03, 0.24)</a:t>
                      </a:r>
                    </a:p>
                  </a:txBody>
                  <a:tcPr/>
                </a:tc>
                <a:tc>
                  <a:txBody>
                    <a:bodyPr/>
                    <a:lstStyle/>
                    <a:p>
                      <a:pPr algn="ctr"/>
                      <a:r>
                        <a:rPr lang="en-US" sz="1500" b="1" dirty="0"/>
                        <a:t>0.28 (0.14, 0.42)</a:t>
                      </a:r>
                    </a:p>
                  </a:txBody>
                  <a:tcPr/>
                </a:tc>
                <a:tc>
                  <a:txBody>
                    <a:bodyPr/>
                    <a:lstStyle/>
                    <a:p>
                      <a:pPr algn="ctr"/>
                      <a:r>
                        <a:rPr lang="en-US" sz="1500" b="1" dirty="0"/>
                        <a:t>-0.30 (-0.50, -0.09)</a:t>
                      </a:r>
                    </a:p>
                  </a:txBody>
                  <a:tcPr/>
                </a:tc>
                <a:extLst>
                  <a:ext uri="{0D108BD9-81ED-4DB2-BD59-A6C34878D82A}">
                    <a16:rowId xmlns:a16="http://schemas.microsoft.com/office/drawing/2014/main" val="4007485592"/>
                  </a:ext>
                </a:extLst>
              </a:tr>
              <a:tr h="772677">
                <a:tc>
                  <a:txBody>
                    <a:bodyPr/>
                    <a:lstStyle/>
                    <a:p>
                      <a:r>
                        <a:rPr lang="en-US" sz="1600" b="1" dirty="0"/>
                        <a:t>From sedentary…</a:t>
                      </a:r>
                    </a:p>
                  </a:txBody>
                  <a:tcPr/>
                </a:tc>
                <a:tc>
                  <a:txBody>
                    <a:bodyPr/>
                    <a:lstStyle/>
                    <a:p>
                      <a:pPr algn="ctr"/>
                      <a:r>
                        <a:rPr lang="en-US" sz="1500" dirty="0"/>
                        <a:t>-0.08 (-0.19, 0.03)</a:t>
                      </a:r>
                    </a:p>
                  </a:txBody>
                  <a:tcPr/>
                </a:tc>
                <a:tc>
                  <a:txBody>
                    <a:bodyPr/>
                    <a:lstStyle/>
                    <a:p>
                      <a:pPr algn="ctr"/>
                      <a:endParaRPr lang="en-US" sz="1500" dirty="0"/>
                    </a:p>
                  </a:txBody>
                  <a:tcPr/>
                </a:tc>
                <a:tc>
                  <a:txBody>
                    <a:bodyPr/>
                    <a:lstStyle/>
                    <a:p>
                      <a:pPr algn="ctr"/>
                      <a:r>
                        <a:rPr lang="en-US" sz="1500" b="1" dirty="0"/>
                        <a:t>0.14 (0.04, 0.24)</a:t>
                      </a:r>
                    </a:p>
                  </a:txBody>
                  <a:tcPr/>
                </a:tc>
                <a:tc>
                  <a:txBody>
                    <a:bodyPr/>
                    <a:lstStyle/>
                    <a:p>
                      <a:pPr algn="ctr"/>
                      <a:r>
                        <a:rPr lang="en-US" sz="1500" b="1" dirty="0"/>
                        <a:t>-0.34 (-0.48, -0.21)</a:t>
                      </a:r>
                    </a:p>
                  </a:txBody>
                  <a:tcPr/>
                </a:tc>
                <a:extLst>
                  <a:ext uri="{0D108BD9-81ED-4DB2-BD59-A6C34878D82A}">
                    <a16:rowId xmlns:a16="http://schemas.microsoft.com/office/drawing/2014/main" val="2819982277"/>
                  </a:ext>
                </a:extLst>
              </a:tr>
              <a:tr h="772677">
                <a:tc>
                  <a:txBody>
                    <a:bodyPr/>
                    <a:lstStyle/>
                    <a:p>
                      <a:r>
                        <a:rPr lang="en-US" sz="1600" b="1" dirty="0"/>
                        <a:t>From light PA…</a:t>
                      </a:r>
                    </a:p>
                  </a:txBody>
                  <a:tcPr/>
                </a:tc>
                <a:tc>
                  <a:txBody>
                    <a:bodyPr/>
                    <a:lstStyle/>
                    <a:p>
                      <a:pPr algn="ctr"/>
                      <a:r>
                        <a:rPr lang="en-US" sz="1500" b="1" dirty="0"/>
                        <a:t>-0.17 (-0.25, -0.09)</a:t>
                      </a:r>
                    </a:p>
                  </a:txBody>
                  <a:tcPr/>
                </a:tc>
                <a:tc>
                  <a:txBody>
                    <a:bodyPr/>
                    <a:lstStyle/>
                    <a:p>
                      <a:pPr algn="ctr"/>
                      <a:r>
                        <a:rPr lang="en-US" sz="1500" b="1" dirty="0"/>
                        <a:t>-0.11 (-0.18, -0.04)</a:t>
                      </a:r>
                    </a:p>
                  </a:txBody>
                  <a:tcPr/>
                </a:tc>
                <a:tc>
                  <a:txBody>
                    <a:bodyPr/>
                    <a:lstStyle/>
                    <a:p>
                      <a:pPr algn="ctr"/>
                      <a:endParaRPr lang="en-US" sz="1500" dirty="0"/>
                    </a:p>
                  </a:txBody>
                  <a:tcPr/>
                </a:tc>
                <a:tc>
                  <a:txBody>
                    <a:bodyPr/>
                    <a:lstStyle/>
                    <a:p>
                      <a:pPr algn="ctr"/>
                      <a:r>
                        <a:rPr lang="en-US" sz="1500" b="1" dirty="0"/>
                        <a:t>-0.37 (-0.51, -0.23)</a:t>
                      </a:r>
                    </a:p>
                  </a:txBody>
                  <a:tcPr/>
                </a:tc>
                <a:extLst>
                  <a:ext uri="{0D108BD9-81ED-4DB2-BD59-A6C34878D82A}">
                    <a16:rowId xmlns:a16="http://schemas.microsoft.com/office/drawing/2014/main" val="1689129202"/>
                  </a:ext>
                </a:extLst>
              </a:tr>
              <a:tr h="772677">
                <a:tc>
                  <a:txBody>
                    <a:bodyPr/>
                    <a:lstStyle/>
                    <a:p>
                      <a:r>
                        <a:rPr lang="en-US" sz="1600" b="1" dirty="0"/>
                        <a:t>From MVPA…</a:t>
                      </a:r>
                    </a:p>
                  </a:txBody>
                  <a:tcPr/>
                </a:tc>
                <a:tc>
                  <a:txBody>
                    <a:bodyPr/>
                    <a:lstStyle/>
                    <a:p>
                      <a:pPr algn="ctr"/>
                      <a:r>
                        <a:rPr lang="en-US" sz="1500" b="1" dirty="0"/>
                        <a:t>0.06 (0.02, 0.09)</a:t>
                      </a:r>
                    </a:p>
                  </a:txBody>
                  <a:tcPr/>
                </a:tc>
                <a:tc>
                  <a:txBody>
                    <a:bodyPr/>
                    <a:lstStyle/>
                    <a:p>
                      <a:pPr algn="ctr"/>
                      <a:r>
                        <a:rPr lang="en-US" sz="1500" b="1" dirty="0"/>
                        <a:t>0.07 (0.04, 0.10)</a:t>
                      </a:r>
                    </a:p>
                  </a:txBody>
                  <a:tcPr/>
                </a:tc>
                <a:tc>
                  <a:txBody>
                    <a:bodyPr/>
                    <a:lstStyle/>
                    <a:p>
                      <a:pPr algn="ctr"/>
                      <a:r>
                        <a:rPr lang="en-US" sz="1500" b="1" dirty="0"/>
                        <a:t>0.09 (0.06, 0.13)</a:t>
                      </a:r>
                    </a:p>
                  </a:txBody>
                  <a:tcPr/>
                </a:tc>
                <a:tc>
                  <a:txBody>
                    <a:bodyPr/>
                    <a:lstStyle/>
                    <a:p>
                      <a:pPr algn="ctr"/>
                      <a:endParaRPr lang="en-US" sz="1500" dirty="0"/>
                    </a:p>
                  </a:txBody>
                  <a:tcPr/>
                </a:tc>
                <a:extLst>
                  <a:ext uri="{0D108BD9-81ED-4DB2-BD59-A6C34878D82A}">
                    <a16:rowId xmlns:a16="http://schemas.microsoft.com/office/drawing/2014/main" val="3922032761"/>
                  </a:ext>
                </a:extLst>
              </a:tr>
            </a:tbl>
          </a:graphicData>
        </a:graphic>
      </p:graphicFrame>
    </p:spTree>
    <p:extLst>
      <p:ext uri="{BB962C8B-B14F-4D97-AF65-F5344CB8AC3E}">
        <p14:creationId xmlns:p14="http://schemas.microsoft.com/office/powerpoint/2010/main" val="3125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Predictors of healthy </a:t>
            </a:r>
            <a:br>
              <a:rPr lang="en-US" dirty="0"/>
            </a:br>
            <a:r>
              <a:rPr lang="en-US" dirty="0"/>
              <a:t>development in childhood</a:t>
            </a:r>
          </a:p>
        </p:txBody>
      </p:sp>
      <p:sp>
        <p:nvSpPr>
          <p:cNvPr id="5" name="Content Placeholder 4"/>
          <p:cNvSpPr>
            <a:spLocks noGrp="1"/>
          </p:cNvSpPr>
          <p:nvPr>
            <p:ph idx="1"/>
          </p:nvPr>
        </p:nvSpPr>
        <p:spPr>
          <a:xfrm>
            <a:off x="457200" y="2134457"/>
            <a:ext cx="6601146" cy="3701265"/>
          </a:xfrm>
        </p:spPr>
        <p:txBody>
          <a:bodyPr/>
          <a:lstStyle/>
          <a:p>
            <a:r>
              <a:rPr lang="en-US" dirty="0"/>
              <a:t>Diet</a:t>
            </a:r>
          </a:p>
          <a:p>
            <a:r>
              <a:rPr lang="en-US" dirty="0"/>
              <a:t>Environment</a:t>
            </a:r>
          </a:p>
          <a:p>
            <a:r>
              <a:rPr lang="en-US" dirty="0"/>
              <a:t>Stress</a:t>
            </a:r>
          </a:p>
          <a:p>
            <a:r>
              <a:rPr lang="en-US" b="1" dirty="0">
                <a:solidFill>
                  <a:schemeClr val="accent1">
                    <a:lumMod val="75000"/>
                  </a:schemeClr>
                </a:solidFill>
              </a:rPr>
              <a:t>Sleep</a:t>
            </a:r>
          </a:p>
          <a:p>
            <a:r>
              <a:rPr lang="en-US" b="1" dirty="0">
                <a:solidFill>
                  <a:schemeClr val="accent1">
                    <a:lumMod val="75000"/>
                  </a:schemeClr>
                </a:solidFill>
              </a:rPr>
              <a:t>Physical activity</a:t>
            </a:r>
          </a:p>
          <a:p>
            <a:r>
              <a:rPr lang="en-US" b="1" dirty="0">
                <a:solidFill>
                  <a:schemeClr val="accent1">
                    <a:lumMod val="75000"/>
                  </a:schemeClr>
                </a:solidFill>
              </a:rPr>
              <a:t>Sedentary </a:t>
            </a:r>
            <a:r>
              <a:rPr lang="en-US" b="1" dirty="0" err="1">
                <a:solidFill>
                  <a:schemeClr val="accent1">
                    <a:lumMod val="75000"/>
                  </a:schemeClr>
                </a:solidFill>
              </a:rPr>
              <a:t>behaviour</a:t>
            </a:r>
            <a:endParaRPr lang="en-US" b="1" dirty="0">
              <a:solidFill>
                <a:schemeClr val="accent1">
                  <a:lumMod val="75000"/>
                </a:schemeClr>
              </a:solidFill>
            </a:endParaRPr>
          </a:p>
        </p:txBody>
      </p:sp>
      <p:pic>
        <p:nvPicPr>
          <p:cNvPr id="3" name="Picture 2" descr="ki85rA47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561" y="2062537"/>
            <a:ext cx="4974426" cy="2887499"/>
          </a:xfrm>
          <a:prstGeom prst="rect">
            <a:avLst/>
          </a:prstGeom>
        </p:spPr>
      </p:pic>
    </p:spTree>
    <p:extLst>
      <p:ext uri="{BB962C8B-B14F-4D97-AF65-F5344CB8AC3E}">
        <p14:creationId xmlns:p14="http://schemas.microsoft.com/office/powerpoint/2010/main" val="271877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0F00-CCE6-014F-A890-DE983DD677BA}"/>
              </a:ext>
            </a:extLst>
          </p:cNvPr>
          <p:cNvSpPr>
            <a:spLocks noGrp="1"/>
          </p:cNvSpPr>
          <p:nvPr>
            <p:ph type="title"/>
          </p:nvPr>
        </p:nvSpPr>
        <p:spPr>
          <a:xfrm>
            <a:off x="457200" y="274637"/>
            <a:ext cx="6652517" cy="1225389"/>
          </a:xfrm>
        </p:spPr>
        <p:txBody>
          <a:bodyPr>
            <a:normAutofit fontScale="90000"/>
          </a:bodyPr>
          <a:lstStyle/>
          <a:p>
            <a:r>
              <a:rPr lang="en-US" dirty="0"/>
              <a:t>Presentation of estimates for 10% reallocation between components</a:t>
            </a:r>
          </a:p>
        </p:txBody>
      </p:sp>
      <p:graphicFrame>
        <p:nvGraphicFramePr>
          <p:cNvPr id="9" name="Content Placeholder 3">
            <a:extLst>
              <a:ext uri="{FF2B5EF4-FFF2-40B4-BE49-F238E27FC236}">
                <a16:creationId xmlns:a16="http://schemas.microsoft.com/office/drawing/2014/main" id="{DAFED248-25BD-FF49-9F61-95AC753AB8BC}"/>
              </a:ext>
            </a:extLst>
          </p:cNvPr>
          <p:cNvGraphicFramePr>
            <a:graphicFrameLocks/>
          </p:cNvGraphicFramePr>
          <p:nvPr>
            <p:extLst>
              <p:ext uri="{D42A27DB-BD31-4B8C-83A1-F6EECF244321}">
                <p14:modId xmlns:p14="http://schemas.microsoft.com/office/powerpoint/2010/main" val="2201241760"/>
              </p:ext>
            </p:extLst>
          </p:nvPr>
        </p:nvGraphicFramePr>
        <p:xfrm>
          <a:off x="323636" y="2339938"/>
          <a:ext cx="8409398" cy="3937571"/>
        </p:xfrm>
        <a:graphic>
          <a:graphicData uri="http://schemas.openxmlformats.org/drawingml/2006/table">
            <a:tbl>
              <a:tblPr firstRow="1" bandRow="1">
                <a:tableStyleId>{69CF1AB2-1976-4502-BF36-3FF5EA218861}</a:tableStyleId>
              </a:tblPr>
              <a:tblGrid>
                <a:gridCol w="1342678">
                  <a:extLst>
                    <a:ext uri="{9D8B030D-6E8A-4147-A177-3AD203B41FA5}">
                      <a16:colId xmlns:a16="http://schemas.microsoft.com/office/drawing/2014/main" val="923569980"/>
                    </a:ext>
                  </a:extLst>
                </a:gridCol>
                <a:gridCol w="1766680">
                  <a:extLst>
                    <a:ext uri="{9D8B030D-6E8A-4147-A177-3AD203B41FA5}">
                      <a16:colId xmlns:a16="http://schemas.microsoft.com/office/drawing/2014/main" val="3516870194"/>
                    </a:ext>
                  </a:extLst>
                </a:gridCol>
                <a:gridCol w="1766680">
                  <a:extLst>
                    <a:ext uri="{9D8B030D-6E8A-4147-A177-3AD203B41FA5}">
                      <a16:colId xmlns:a16="http://schemas.microsoft.com/office/drawing/2014/main" val="2774427179"/>
                    </a:ext>
                  </a:extLst>
                </a:gridCol>
                <a:gridCol w="1766680">
                  <a:extLst>
                    <a:ext uri="{9D8B030D-6E8A-4147-A177-3AD203B41FA5}">
                      <a16:colId xmlns:a16="http://schemas.microsoft.com/office/drawing/2014/main" val="3072293783"/>
                    </a:ext>
                  </a:extLst>
                </a:gridCol>
                <a:gridCol w="1766680">
                  <a:extLst>
                    <a:ext uri="{9D8B030D-6E8A-4147-A177-3AD203B41FA5}">
                      <a16:colId xmlns:a16="http://schemas.microsoft.com/office/drawing/2014/main" val="371179716"/>
                    </a:ext>
                  </a:extLst>
                </a:gridCol>
              </a:tblGrid>
              <a:tr h="841291">
                <a:tc>
                  <a:txBody>
                    <a:bodyPr/>
                    <a:lstStyle/>
                    <a:p>
                      <a:pPr algn="ctr"/>
                      <a:r>
                        <a:rPr lang="en-US" sz="1600" dirty="0"/>
                        <a:t>Component</a:t>
                      </a:r>
                    </a:p>
                  </a:txBody>
                  <a:tcPr/>
                </a:tc>
                <a:tc>
                  <a:txBody>
                    <a:bodyPr/>
                    <a:lstStyle/>
                    <a:p>
                      <a:pPr algn="ctr"/>
                      <a:r>
                        <a:rPr lang="en-US" sz="1600" dirty="0"/>
                        <a:t> …to sleep</a:t>
                      </a:r>
                    </a:p>
                  </a:txBody>
                  <a:tcPr/>
                </a:tc>
                <a:tc>
                  <a:txBody>
                    <a:bodyPr/>
                    <a:lstStyle/>
                    <a:p>
                      <a:pPr algn="ctr"/>
                      <a:r>
                        <a:rPr lang="en-US" sz="1600" dirty="0"/>
                        <a:t>…to sedentary</a:t>
                      </a:r>
                    </a:p>
                  </a:txBody>
                  <a:tcPr/>
                </a:tc>
                <a:tc>
                  <a:txBody>
                    <a:bodyPr/>
                    <a:lstStyle/>
                    <a:p>
                      <a:pPr algn="ctr"/>
                      <a:r>
                        <a:rPr lang="en-US" sz="1600" dirty="0"/>
                        <a:t>…to light PA</a:t>
                      </a:r>
                    </a:p>
                  </a:txBody>
                  <a:tcPr/>
                </a:tc>
                <a:tc>
                  <a:txBody>
                    <a:bodyPr/>
                    <a:lstStyle/>
                    <a:p>
                      <a:pPr algn="ctr"/>
                      <a:r>
                        <a:rPr lang="en-US" sz="1600" dirty="0"/>
                        <a:t>…to MVPA</a:t>
                      </a:r>
                    </a:p>
                  </a:txBody>
                  <a:tcPr/>
                </a:tc>
                <a:extLst>
                  <a:ext uri="{0D108BD9-81ED-4DB2-BD59-A6C34878D82A}">
                    <a16:rowId xmlns:a16="http://schemas.microsoft.com/office/drawing/2014/main" val="3805091083"/>
                  </a:ext>
                </a:extLst>
              </a:tr>
              <a:tr h="778249">
                <a:tc>
                  <a:txBody>
                    <a:bodyPr/>
                    <a:lstStyle/>
                    <a:p>
                      <a:r>
                        <a:rPr lang="en-US" sz="1600" b="1" dirty="0"/>
                        <a:t>From sleep…</a:t>
                      </a:r>
                    </a:p>
                  </a:txBody>
                  <a:tcPr/>
                </a:tc>
                <a:tc>
                  <a:txBody>
                    <a:bodyPr/>
                    <a:lstStyle/>
                    <a:p>
                      <a:pPr algn="ctr"/>
                      <a:endParaRPr lang="en-US" sz="1500" dirty="0"/>
                    </a:p>
                  </a:txBody>
                  <a:tcPr/>
                </a:tc>
                <a:tc>
                  <a:txBody>
                    <a:bodyPr/>
                    <a:lstStyle/>
                    <a:p>
                      <a:pPr algn="ctr"/>
                      <a:r>
                        <a:rPr lang="en-US" sz="1500" dirty="0"/>
                        <a:t>0.11 (-0.03, 0.24)</a:t>
                      </a:r>
                    </a:p>
                  </a:txBody>
                  <a:tcPr/>
                </a:tc>
                <a:tc>
                  <a:txBody>
                    <a:bodyPr/>
                    <a:lstStyle/>
                    <a:p>
                      <a:pPr algn="ctr"/>
                      <a:r>
                        <a:rPr lang="en-US" sz="1500" b="1" dirty="0"/>
                        <a:t>0.28 (0.14, 0.42)</a:t>
                      </a:r>
                    </a:p>
                  </a:txBody>
                  <a:tcPr/>
                </a:tc>
                <a:tc>
                  <a:txBody>
                    <a:bodyPr/>
                    <a:lstStyle/>
                    <a:p>
                      <a:pPr algn="ctr"/>
                      <a:r>
                        <a:rPr lang="en-US" sz="1500" b="1" dirty="0"/>
                        <a:t>-0.30 (-0.50, -0.09)</a:t>
                      </a:r>
                    </a:p>
                  </a:txBody>
                  <a:tcPr/>
                </a:tc>
                <a:extLst>
                  <a:ext uri="{0D108BD9-81ED-4DB2-BD59-A6C34878D82A}">
                    <a16:rowId xmlns:a16="http://schemas.microsoft.com/office/drawing/2014/main" val="4007485592"/>
                  </a:ext>
                </a:extLst>
              </a:tr>
              <a:tr h="772677">
                <a:tc>
                  <a:txBody>
                    <a:bodyPr/>
                    <a:lstStyle/>
                    <a:p>
                      <a:r>
                        <a:rPr lang="en-US" sz="1600" b="1" dirty="0"/>
                        <a:t>From sedentary…</a:t>
                      </a:r>
                    </a:p>
                  </a:txBody>
                  <a:tcPr/>
                </a:tc>
                <a:tc>
                  <a:txBody>
                    <a:bodyPr/>
                    <a:lstStyle/>
                    <a:p>
                      <a:pPr algn="ctr"/>
                      <a:r>
                        <a:rPr lang="en-US" sz="1500" dirty="0"/>
                        <a:t>-0.08 (-0.19, 0.03)</a:t>
                      </a:r>
                    </a:p>
                  </a:txBody>
                  <a:tcPr/>
                </a:tc>
                <a:tc>
                  <a:txBody>
                    <a:bodyPr/>
                    <a:lstStyle/>
                    <a:p>
                      <a:pPr algn="ctr"/>
                      <a:endParaRPr lang="en-US" sz="1500" dirty="0"/>
                    </a:p>
                  </a:txBody>
                  <a:tcPr/>
                </a:tc>
                <a:tc>
                  <a:txBody>
                    <a:bodyPr/>
                    <a:lstStyle/>
                    <a:p>
                      <a:pPr algn="ctr"/>
                      <a:r>
                        <a:rPr lang="en-US" sz="1500" b="1" dirty="0"/>
                        <a:t>0.14 (0.04, 0.24)</a:t>
                      </a:r>
                    </a:p>
                  </a:txBody>
                  <a:tcPr/>
                </a:tc>
                <a:tc>
                  <a:txBody>
                    <a:bodyPr/>
                    <a:lstStyle/>
                    <a:p>
                      <a:pPr algn="ctr"/>
                      <a:r>
                        <a:rPr lang="en-US" sz="1500" b="1" dirty="0"/>
                        <a:t>-0.34 (-0.48, -0.21)</a:t>
                      </a:r>
                    </a:p>
                  </a:txBody>
                  <a:tcPr/>
                </a:tc>
                <a:extLst>
                  <a:ext uri="{0D108BD9-81ED-4DB2-BD59-A6C34878D82A}">
                    <a16:rowId xmlns:a16="http://schemas.microsoft.com/office/drawing/2014/main" val="2819982277"/>
                  </a:ext>
                </a:extLst>
              </a:tr>
              <a:tr h="772677">
                <a:tc>
                  <a:txBody>
                    <a:bodyPr/>
                    <a:lstStyle/>
                    <a:p>
                      <a:r>
                        <a:rPr lang="en-US" sz="1600" b="1" dirty="0"/>
                        <a:t>From light PA…</a:t>
                      </a:r>
                    </a:p>
                  </a:txBody>
                  <a:tcPr/>
                </a:tc>
                <a:tc>
                  <a:txBody>
                    <a:bodyPr/>
                    <a:lstStyle/>
                    <a:p>
                      <a:pPr algn="ctr"/>
                      <a:r>
                        <a:rPr lang="en-US" sz="1500" b="1" dirty="0"/>
                        <a:t>-0.17 (-0.25, -0.09)</a:t>
                      </a:r>
                    </a:p>
                  </a:txBody>
                  <a:tcPr/>
                </a:tc>
                <a:tc>
                  <a:txBody>
                    <a:bodyPr/>
                    <a:lstStyle/>
                    <a:p>
                      <a:pPr algn="ctr"/>
                      <a:r>
                        <a:rPr lang="en-US" sz="1500" b="1" dirty="0"/>
                        <a:t>-0.11 (-0.18, -0.04)</a:t>
                      </a:r>
                    </a:p>
                  </a:txBody>
                  <a:tcPr/>
                </a:tc>
                <a:tc>
                  <a:txBody>
                    <a:bodyPr/>
                    <a:lstStyle/>
                    <a:p>
                      <a:pPr algn="ctr"/>
                      <a:endParaRPr lang="en-US" sz="1500" dirty="0"/>
                    </a:p>
                  </a:txBody>
                  <a:tcPr/>
                </a:tc>
                <a:tc>
                  <a:txBody>
                    <a:bodyPr/>
                    <a:lstStyle/>
                    <a:p>
                      <a:pPr algn="ctr"/>
                      <a:r>
                        <a:rPr lang="en-US" sz="1500" b="1" dirty="0"/>
                        <a:t>-0.37 (-0.51, -0.23)</a:t>
                      </a:r>
                    </a:p>
                  </a:txBody>
                  <a:tcPr/>
                </a:tc>
                <a:extLst>
                  <a:ext uri="{0D108BD9-81ED-4DB2-BD59-A6C34878D82A}">
                    <a16:rowId xmlns:a16="http://schemas.microsoft.com/office/drawing/2014/main" val="1689129202"/>
                  </a:ext>
                </a:extLst>
              </a:tr>
              <a:tr h="772677">
                <a:tc>
                  <a:txBody>
                    <a:bodyPr/>
                    <a:lstStyle/>
                    <a:p>
                      <a:r>
                        <a:rPr lang="en-US" sz="1600" b="1" dirty="0"/>
                        <a:t>From MVPA…</a:t>
                      </a:r>
                    </a:p>
                  </a:txBody>
                  <a:tcPr/>
                </a:tc>
                <a:tc>
                  <a:txBody>
                    <a:bodyPr/>
                    <a:lstStyle/>
                    <a:p>
                      <a:pPr algn="ctr"/>
                      <a:r>
                        <a:rPr lang="en-US" sz="1500" b="1" dirty="0"/>
                        <a:t>0.06 (0.02, 0.09)</a:t>
                      </a:r>
                    </a:p>
                  </a:txBody>
                  <a:tcPr/>
                </a:tc>
                <a:tc>
                  <a:txBody>
                    <a:bodyPr/>
                    <a:lstStyle/>
                    <a:p>
                      <a:pPr algn="ctr"/>
                      <a:r>
                        <a:rPr lang="en-US" sz="1500" b="1" dirty="0"/>
                        <a:t>0.07 (0.04, 0.10)</a:t>
                      </a:r>
                    </a:p>
                  </a:txBody>
                  <a:tcPr/>
                </a:tc>
                <a:tc>
                  <a:txBody>
                    <a:bodyPr/>
                    <a:lstStyle/>
                    <a:p>
                      <a:pPr algn="ctr"/>
                      <a:r>
                        <a:rPr lang="en-US" sz="1500" b="1" dirty="0"/>
                        <a:t>0.09 (0.06, 0.13)</a:t>
                      </a:r>
                    </a:p>
                  </a:txBody>
                  <a:tcPr/>
                </a:tc>
                <a:tc>
                  <a:txBody>
                    <a:bodyPr/>
                    <a:lstStyle/>
                    <a:p>
                      <a:pPr algn="ctr"/>
                      <a:endParaRPr lang="en-US" sz="1500" dirty="0"/>
                    </a:p>
                  </a:txBody>
                  <a:tcPr/>
                </a:tc>
                <a:extLst>
                  <a:ext uri="{0D108BD9-81ED-4DB2-BD59-A6C34878D82A}">
                    <a16:rowId xmlns:a16="http://schemas.microsoft.com/office/drawing/2014/main" val="3922032761"/>
                  </a:ext>
                </a:extLst>
              </a:tr>
            </a:tbl>
          </a:graphicData>
        </a:graphic>
      </p:graphicFrame>
      <p:sp>
        <p:nvSpPr>
          <p:cNvPr id="13" name="Oval 12">
            <a:extLst>
              <a:ext uri="{FF2B5EF4-FFF2-40B4-BE49-F238E27FC236}">
                <a16:creationId xmlns:a16="http://schemas.microsoft.com/office/drawing/2014/main" id="{AA60AC71-5B02-7546-9930-8009F675ADB7}"/>
              </a:ext>
            </a:extLst>
          </p:cNvPr>
          <p:cNvSpPr/>
          <p:nvPr/>
        </p:nvSpPr>
        <p:spPr>
          <a:xfrm>
            <a:off x="6924782" y="2907587"/>
            <a:ext cx="1880171" cy="945222"/>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501C8FD-CA06-DB43-946C-87DB515FE89C}"/>
              </a:ext>
            </a:extLst>
          </p:cNvPr>
          <p:cNvSpPr/>
          <p:nvPr/>
        </p:nvSpPr>
        <p:spPr>
          <a:xfrm>
            <a:off x="3388759" y="4457272"/>
            <a:ext cx="1880171" cy="945222"/>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92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D6F0-B0EE-6045-9902-E6991C4161CE}"/>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6D841501-7329-5441-A94E-E8D77B0CB2B8}"/>
              </a:ext>
            </a:extLst>
          </p:cNvPr>
          <p:cNvSpPr>
            <a:spLocks noGrp="1"/>
          </p:cNvSpPr>
          <p:nvPr>
            <p:ph idx="1"/>
          </p:nvPr>
        </p:nvSpPr>
        <p:spPr/>
        <p:txBody>
          <a:bodyPr>
            <a:normAutofit/>
          </a:bodyPr>
          <a:lstStyle/>
          <a:p>
            <a:r>
              <a:rPr lang="en-US" dirty="0"/>
              <a:t>Compositional data should be </a:t>
            </a:r>
            <a:r>
              <a:rPr lang="en-US" dirty="0" err="1"/>
              <a:t>analysed</a:t>
            </a:r>
            <a:r>
              <a:rPr lang="en-US" dirty="0"/>
              <a:t> appropriately: </a:t>
            </a:r>
            <a:r>
              <a:rPr lang="en-US" i="1" dirty="0"/>
              <a:t>using log-ratios</a:t>
            </a:r>
          </a:p>
          <a:p>
            <a:r>
              <a:rPr lang="en-US" dirty="0"/>
              <a:t>Presentation of the results from a regression model needs to be appropriate &amp; interpretable: </a:t>
            </a:r>
          </a:p>
          <a:p>
            <a:pPr lvl="1">
              <a:buFont typeface="Wingdings" pitchFamily="2" charset="2"/>
              <a:buChar char="§"/>
            </a:pPr>
            <a:r>
              <a:rPr lang="en-US" dirty="0"/>
              <a:t>use proportion of time reallocated, not minutes,</a:t>
            </a:r>
          </a:p>
          <a:p>
            <a:pPr lvl="1">
              <a:buFont typeface="Wingdings" pitchFamily="2" charset="2"/>
              <a:buChar char="§"/>
            </a:pPr>
            <a:r>
              <a:rPr lang="en-US" dirty="0"/>
              <a:t>report reallocation from one component to </a:t>
            </a:r>
            <a:r>
              <a:rPr lang="en-US" i="1" dirty="0"/>
              <a:t>all others</a:t>
            </a:r>
            <a:r>
              <a:rPr lang="en-US" dirty="0"/>
              <a:t>, not from one component to another.</a:t>
            </a:r>
          </a:p>
          <a:p>
            <a:endParaRPr lang="en-US" dirty="0"/>
          </a:p>
          <a:p>
            <a:endParaRPr lang="en-US" dirty="0"/>
          </a:p>
        </p:txBody>
      </p:sp>
    </p:spTree>
    <p:extLst>
      <p:ext uri="{BB962C8B-B14F-4D97-AF65-F5344CB8AC3E}">
        <p14:creationId xmlns:p14="http://schemas.microsoft.com/office/powerpoint/2010/main" val="137427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DDB3-D158-DE4B-B48D-510574407BC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8E3E34E-75E4-674F-9D78-72A73FA10A4C}"/>
              </a:ext>
            </a:extLst>
          </p:cNvPr>
          <p:cNvSpPr>
            <a:spLocks noGrp="1"/>
          </p:cNvSpPr>
          <p:nvPr>
            <p:ph idx="1"/>
          </p:nvPr>
        </p:nvSpPr>
        <p:spPr>
          <a:xfrm>
            <a:off x="457200" y="1417638"/>
            <a:ext cx="8229600" cy="4993436"/>
          </a:xfrm>
        </p:spPr>
        <p:txBody>
          <a:bodyPr>
            <a:normAutofit fontScale="92500" lnSpcReduction="10000"/>
          </a:bodyPr>
          <a:lstStyle/>
          <a:p>
            <a:pPr marL="0" indent="0">
              <a:buNone/>
            </a:pPr>
            <a:r>
              <a:rPr lang="en-US" dirty="0"/>
              <a:t>Co-authors:</a:t>
            </a:r>
          </a:p>
          <a:p>
            <a:pPr marL="0" indent="0">
              <a:buNone/>
            </a:pPr>
            <a:r>
              <a:rPr lang="en-US" dirty="0"/>
              <a:t>Professor Rachael Taylor (Principal Investigator)</a:t>
            </a:r>
          </a:p>
          <a:p>
            <a:pPr marL="0" indent="0">
              <a:buNone/>
            </a:pPr>
            <a:r>
              <a:rPr lang="en-US" dirty="0" err="1"/>
              <a:t>Dr</a:t>
            </a:r>
            <a:r>
              <a:rPr lang="en-US" dirty="0"/>
              <a:t> Kim Meredith-Jones (Accelerometry)</a:t>
            </a:r>
          </a:p>
          <a:p>
            <a:pPr marL="0" indent="0">
              <a:buNone/>
            </a:pPr>
            <a:r>
              <a:rPr lang="en-US" dirty="0"/>
              <a:t>Associate Professor Sheila Williams (Biostatistician)</a:t>
            </a:r>
          </a:p>
          <a:p>
            <a:pPr marL="0" indent="0">
              <a:buNone/>
            </a:pPr>
            <a:endParaRPr lang="en-US" dirty="0"/>
          </a:p>
          <a:p>
            <a:pPr marL="0" indent="0">
              <a:buNone/>
            </a:pPr>
            <a:r>
              <a:rPr lang="en-US" dirty="0"/>
              <a:t>To the authors of the publications I have drawn on today (see references)</a:t>
            </a:r>
          </a:p>
          <a:p>
            <a:pPr marL="0" indent="0">
              <a:buNone/>
            </a:pPr>
            <a:endParaRPr lang="en-US" dirty="0"/>
          </a:p>
          <a:p>
            <a:pPr marL="0" indent="0">
              <a:buNone/>
            </a:pPr>
            <a:r>
              <a:rPr lang="en-US" dirty="0"/>
              <a:t>Many thanks to all of the participants and researchers involved in the PLAY study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416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66D4-52DE-C14D-9EAB-8F2D684C16E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6B7937B-C0BE-164F-8B3C-C6AD092AD5FE}"/>
              </a:ext>
            </a:extLst>
          </p:cNvPr>
          <p:cNvSpPr>
            <a:spLocks noGrp="1"/>
          </p:cNvSpPr>
          <p:nvPr>
            <p:ph idx="1"/>
          </p:nvPr>
        </p:nvSpPr>
        <p:spPr/>
        <p:txBody>
          <a:bodyPr>
            <a:normAutofit/>
          </a:bodyPr>
          <a:lstStyle/>
          <a:p>
            <a:pPr marL="0" indent="0">
              <a:buNone/>
            </a:pPr>
            <a:r>
              <a:rPr lang="en-NZ" sz="1600" dirty="0" err="1">
                <a:latin typeface="+mn-lt"/>
              </a:rPr>
              <a:t>Dumuid</a:t>
            </a:r>
            <a:r>
              <a:rPr lang="en-NZ" sz="1600" dirty="0">
                <a:latin typeface="+mn-lt"/>
              </a:rPr>
              <a:t>, D., Stanford, T. E., Martin-Fernández, J.-A., </a:t>
            </a:r>
            <a:r>
              <a:rPr lang="en-NZ" sz="1600" dirty="0" err="1">
                <a:latin typeface="+mn-lt"/>
              </a:rPr>
              <a:t>Pedišić</a:t>
            </a:r>
            <a:r>
              <a:rPr lang="en-NZ" sz="1600" dirty="0">
                <a:latin typeface="+mn-lt"/>
              </a:rPr>
              <a:t>, </a:t>
            </a:r>
            <a:r>
              <a:rPr lang="en-NZ" sz="1600" dirty="0" err="1">
                <a:latin typeface="+mn-lt"/>
              </a:rPr>
              <a:t>Ž</a:t>
            </a:r>
            <a:r>
              <a:rPr lang="en-NZ" sz="1600" dirty="0">
                <a:latin typeface="+mn-lt"/>
              </a:rPr>
              <a:t>., Maher, C. A., Lewis, L. K., Karel, H., </a:t>
            </a:r>
            <a:r>
              <a:rPr lang="en-NZ" sz="1600" dirty="0" err="1">
                <a:latin typeface="+mn-lt"/>
              </a:rPr>
              <a:t>Katzmarzyk</a:t>
            </a:r>
            <a:r>
              <a:rPr lang="en-NZ" sz="1600" dirty="0">
                <a:latin typeface="+mn-lt"/>
              </a:rPr>
              <a:t>, P. T., </a:t>
            </a:r>
            <a:r>
              <a:rPr lang="en-NZ" sz="1600" dirty="0" err="1">
                <a:latin typeface="+mn-lt"/>
              </a:rPr>
              <a:t>Chaput</a:t>
            </a:r>
            <a:r>
              <a:rPr lang="en-NZ" sz="1600" dirty="0">
                <a:latin typeface="+mn-lt"/>
              </a:rPr>
              <a:t>, J.-P., </a:t>
            </a:r>
            <a:r>
              <a:rPr lang="en-NZ" sz="1600" dirty="0" err="1">
                <a:latin typeface="+mn-lt"/>
              </a:rPr>
              <a:t>Fogelholm</a:t>
            </a:r>
            <a:r>
              <a:rPr lang="en-NZ" sz="1600" dirty="0">
                <a:latin typeface="+mn-lt"/>
              </a:rPr>
              <a:t>, M., Hu, G., Lambert, E. V., Maia, J., Sarmiento, O. L., Standage, M., </a:t>
            </a:r>
            <a:r>
              <a:rPr lang="en-NZ" sz="1600" dirty="0" err="1">
                <a:latin typeface="+mn-lt"/>
              </a:rPr>
              <a:t>Barreira</a:t>
            </a:r>
            <a:r>
              <a:rPr lang="en-NZ" sz="1600" dirty="0">
                <a:latin typeface="+mn-lt"/>
              </a:rPr>
              <a:t>. T. V., Broyles, S. T., Tudor-Locke, C., Tremblay, M. S., &amp; Olds, T. (2017). Compositional data analysis for physical activity, sedentary time and sleep research. </a:t>
            </a:r>
            <a:r>
              <a:rPr lang="en-NZ" sz="1600" i="1" dirty="0">
                <a:latin typeface="+mn-lt"/>
              </a:rPr>
              <a:t>Statistical Methods in Medical Research</a:t>
            </a:r>
            <a:r>
              <a:rPr lang="en-NZ" sz="1600" dirty="0">
                <a:latin typeface="+mn-lt"/>
              </a:rPr>
              <a:t>. </a:t>
            </a:r>
            <a:r>
              <a:rPr lang="en-NZ" sz="1600" dirty="0">
                <a:latin typeface="+mn-lt"/>
                <a:hlinkClick r:id="rId2"/>
              </a:rPr>
              <a:t>https://doi.org/10.1177/0962280217710835</a:t>
            </a:r>
            <a:endParaRPr lang="en-NZ" sz="1600" dirty="0">
              <a:latin typeface="+mn-lt"/>
            </a:endParaRPr>
          </a:p>
          <a:p>
            <a:pPr marL="0" indent="0">
              <a:buNone/>
            </a:pPr>
            <a:endParaRPr lang="en-NZ" sz="1600" dirty="0">
              <a:latin typeface="+mn-lt"/>
            </a:endParaRPr>
          </a:p>
          <a:p>
            <a:pPr marL="0" indent="0">
              <a:spcAft>
                <a:spcPts val="0"/>
              </a:spcAft>
              <a:buNone/>
            </a:pPr>
            <a:r>
              <a:rPr lang="en-US" sz="1600" dirty="0">
                <a:latin typeface="+mn-lt"/>
                <a:ea typeface="Calibri" panose="020F0502020204030204" pitchFamily="34" charset="0"/>
              </a:rPr>
              <a:t>Chastain S.F., </a:t>
            </a:r>
            <a:r>
              <a:rPr lang="en-US" sz="1600" dirty="0" err="1">
                <a:latin typeface="+mn-lt"/>
                <a:ea typeface="Calibri" panose="020F0502020204030204" pitchFamily="34" charset="0"/>
              </a:rPr>
              <a:t>Palarea-Albaladejo</a:t>
            </a:r>
            <a:r>
              <a:rPr lang="en-US" sz="1600" dirty="0">
                <a:latin typeface="+mn-lt"/>
                <a:ea typeface="Calibri" panose="020F0502020204030204" pitchFamily="34" charset="0"/>
              </a:rPr>
              <a:t> J., </a:t>
            </a:r>
            <a:r>
              <a:rPr lang="en-US" sz="1600" dirty="0" err="1">
                <a:latin typeface="+mn-lt"/>
                <a:ea typeface="Calibri" panose="020F0502020204030204" pitchFamily="34" charset="0"/>
              </a:rPr>
              <a:t>Dontje</a:t>
            </a:r>
            <a:r>
              <a:rPr lang="en-US" sz="1600" dirty="0">
                <a:latin typeface="+mn-lt"/>
                <a:ea typeface="Calibri" panose="020F0502020204030204" pitchFamily="34" charset="0"/>
              </a:rPr>
              <a:t> M.L., &amp; Skelton D.A. (2015). Combined effects of time spent in physical activity, sedentary behaviors and sleep on obesity and cardio-metabolic health markers: a novel compositional data analysis approach. PLOS ONE.10</a:t>
            </a:r>
            <a:r>
              <a:rPr lang="en-US" sz="1600" b="1" dirty="0">
                <a:latin typeface="+mn-lt"/>
                <a:ea typeface="Calibri" panose="020F0502020204030204" pitchFamily="34" charset="0"/>
              </a:rPr>
              <a:t>:</a:t>
            </a:r>
            <a:r>
              <a:rPr lang="en-US" sz="1600" dirty="0">
                <a:latin typeface="+mn-lt"/>
                <a:ea typeface="Calibri" panose="020F0502020204030204" pitchFamily="34" charset="0"/>
              </a:rPr>
              <a:t>e0139984.</a:t>
            </a:r>
          </a:p>
          <a:p>
            <a:pPr marL="0" indent="0">
              <a:spcAft>
                <a:spcPts val="0"/>
              </a:spcAft>
              <a:buNone/>
            </a:pPr>
            <a:endParaRPr lang="en-US" sz="1600" dirty="0">
              <a:latin typeface="+mn-lt"/>
              <a:ea typeface="Calibri" panose="020F0502020204030204" pitchFamily="34" charset="0"/>
            </a:endParaRPr>
          </a:p>
          <a:p>
            <a:pPr marL="0" indent="0">
              <a:spcAft>
                <a:spcPts val="0"/>
              </a:spcAft>
              <a:buNone/>
            </a:pPr>
            <a:r>
              <a:rPr lang="en-NZ" sz="1700" dirty="0">
                <a:latin typeface="+mn-lt"/>
              </a:rPr>
              <a:t>Aitchison, J. A concise guide to compositional data analysis. </a:t>
            </a:r>
            <a:r>
              <a:rPr lang="en-NZ" sz="1700" i="1" dirty="0" err="1">
                <a:latin typeface="+mn-lt"/>
              </a:rPr>
              <a:t>Laboratório</a:t>
            </a:r>
            <a:r>
              <a:rPr lang="en-NZ" sz="1700" i="1" dirty="0">
                <a:latin typeface="+mn-lt"/>
              </a:rPr>
              <a:t> de </a:t>
            </a:r>
            <a:r>
              <a:rPr lang="en-NZ" sz="1700" i="1" dirty="0" err="1">
                <a:latin typeface="+mn-lt"/>
              </a:rPr>
              <a:t>Estatística</a:t>
            </a:r>
            <a:r>
              <a:rPr lang="en-NZ" sz="1700" i="1" dirty="0">
                <a:latin typeface="+mn-lt"/>
              </a:rPr>
              <a:t> e </a:t>
            </a:r>
            <a:r>
              <a:rPr lang="en-NZ" sz="1700" i="1" dirty="0" err="1">
                <a:latin typeface="+mn-lt"/>
              </a:rPr>
              <a:t>Geoinformação</a:t>
            </a:r>
            <a:r>
              <a:rPr lang="en-NZ" sz="1700" dirty="0">
                <a:latin typeface="+mn-lt"/>
              </a:rPr>
              <a:t> [online], </a:t>
            </a:r>
            <a:r>
              <a:rPr lang="en-NZ" sz="1700" dirty="0">
                <a:latin typeface="+mn-lt"/>
                <a:hlinkClick r:id="rId3"/>
              </a:rPr>
              <a:t>http://www.leg.ufpr.br/lib/exe/fetch.php/pessoais:abtmartins:a_concise_guide_to_compositional_data_analysis.pdf</a:t>
            </a:r>
            <a:r>
              <a:rPr lang="en-NZ" sz="1700" dirty="0">
                <a:latin typeface="+mn-lt"/>
              </a:rPr>
              <a:t> (2003).</a:t>
            </a:r>
            <a:endParaRPr lang="en-US" sz="1700" dirty="0">
              <a:latin typeface="+mn-lt"/>
              <a:ea typeface="Calibri" panose="020F0502020204030204" pitchFamily="34" charset="0"/>
            </a:endParaRPr>
          </a:p>
          <a:p>
            <a:pPr marL="0" indent="0">
              <a:spcAft>
                <a:spcPts val="0"/>
              </a:spcAft>
              <a:buNone/>
            </a:pPr>
            <a:endParaRPr lang="en-US" sz="1600" dirty="0">
              <a:latin typeface="+mn-lt"/>
              <a:ea typeface="Calibri" panose="020F0502020204030204" pitchFamily="34" charset="0"/>
            </a:endParaRPr>
          </a:p>
          <a:p>
            <a:pPr marL="0" indent="0">
              <a:spcAft>
                <a:spcPts val="0"/>
              </a:spcAft>
              <a:buNone/>
            </a:pPr>
            <a:endParaRPr lang="en-NZ" sz="1600" dirty="0">
              <a:latin typeface="+mn-lt"/>
              <a:ea typeface="Calibri" panose="020F0502020204030204" pitchFamily="34" charset="0"/>
            </a:endParaRPr>
          </a:p>
        </p:txBody>
      </p:sp>
    </p:spTree>
    <p:extLst>
      <p:ext uri="{BB962C8B-B14F-4D97-AF65-F5344CB8AC3E}">
        <p14:creationId xmlns:p14="http://schemas.microsoft.com/office/powerpoint/2010/main" val="18015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939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0" y="5009312"/>
            <a:ext cx="1536807" cy="1721762"/>
          </a:xfrm>
          <a:prstGeom prst="rect">
            <a:avLst/>
          </a:prstGeom>
        </p:spPr>
      </p:pic>
      <p:sp>
        <p:nvSpPr>
          <p:cNvPr id="3" name="Content Placeholder 2"/>
          <p:cNvSpPr>
            <a:spLocks noGrp="1"/>
          </p:cNvSpPr>
          <p:nvPr>
            <p:ph idx="1"/>
          </p:nvPr>
        </p:nvSpPr>
        <p:spPr>
          <a:xfrm>
            <a:off x="457201" y="433137"/>
            <a:ext cx="4034588" cy="5069305"/>
          </a:xfrm>
        </p:spPr>
        <p:txBody>
          <a:bodyPr>
            <a:normAutofit/>
          </a:bodyPr>
          <a:lstStyle/>
          <a:p>
            <a:pPr marL="0" indent="0">
              <a:buNone/>
            </a:pPr>
            <a:r>
              <a:rPr lang="en-US" sz="2700" b="1" dirty="0"/>
              <a:t>Sleep and physical activity</a:t>
            </a:r>
          </a:p>
          <a:p>
            <a:pPr marL="0" indent="0">
              <a:buNone/>
            </a:pPr>
            <a:endParaRPr lang="en-US" sz="2700" dirty="0"/>
          </a:p>
          <a:p>
            <a:r>
              <a:rPr lang="en-US" sz="2700" dirty="0"/>
              <a:t>Lower risk of obesity</a:t>
            </a:r>
          </a:p>
          <a:p>
            <a:r>
              <a:rPr lang="en-US" sz="2700" dirty="0"/>
              <a:t>Healthier dietary habits</a:t>
            </a:r>
          </a:p>
          <a:p>
            <a:r>
              <a:rPr lang="en-US" sz="2700" dirty="0"/>
              <a:t>Improved </a:t>
            </a:r>
            <a:r>
              <a:rPr lang="en-US" sz="2700" dirty="0" err="1"/>
              <a:t>behaviour</a:t>
            </a:r>
            <a:endParaRPr lang="en-US" sz="2700" dirty="0"/>
          </a:p>
          <a:p>
            <a:r>
              <a:rPr lang="en-US" sz="2700" dirty="0"/>
              <a:t>Better academic performance</a:t>
            </a:r>
          </a:p>
          <a:p>
            <a:r>
              <a:rPr lang="en-US" sz="2700" dirty="0"/>
              <a:t>Fewer mental health disorders</a:t>
            </a:r>
          </a:p>
          <a:p>
            <a:endParaRPr lang="en-US" sz="2700" dirty="0"/>
          </a:p>
          <a:p>
            <a:pPr marL="0" indent="0">
              <a:buNone/>
            </a:pPr>
            <a:endParaRPr lang="en-US" sz="2700" dirty="0"/>
          </a:p>
        </p:txBody>
      </p:sp>
      <p:pic>
        <p:nvPicPr>
          <p:cNvPr id="5" name="Picture 4" descr="544999.jpg">
            <a:extLst>
              <a:ext uri="{FF2B5EF4-FFF2-40B4-BE49-F238E27FC236}">
                <a16:creationId xmlns:a16="http://schemas.microsoft.com/office/drawing/2014/main" id="{6A33C419-DF17-6C47-888D-F58AE3135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008" y="5378186"/>
            <a:ext cx="2210915" cy="1352888"/>
          </a:xfrm>
          <a:prstGeom prst="rect">
            <a:avLst/>
          </a:prstGeom>
        </p:spPr>
      </p:pic>
      <p:sp>
        <p:nvSpPr>
          <p:cNvPr id="6" name="Content Placeholder 2">
            <a:extLst>
              <a:ext uri="{FF2B5EF4-FFF2-40B4-BE49-F238E27FC236}">
                <a16:creationId xmlns:a16="http://schemas.microsoft.com/office/drawing/2014/main" id="{99462035-7C1D-1344-B254-9F1788CA0EB2}"/>
              </a:ext>
            </a:extLst>
          </p:cNvPr>
          <p:cNvSpPr txBox="1">
            <a:spLocks/>
          </p:cNvSpPr>
          <p:nvPr/>
        </p:nvSpPr>
        <p:spPr>
          <a:xfrm>
            <a:off x="5221704" y="1963419"/>
            <a:ext cx="3633537" cy="433537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rgbClr val="FFB801"/>
              </a:buClr>
              <a:buFont typeface="Lucida Grande"/>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dirty="0"/>
              <a:t>Sedentary </a:t>
            </a:r>
            <a:r>
              <a:rPr lang="en-US" b="1" dirty="0" err="1"/>
              <a:t>behaviour</a:t>
            </a:r>
            <a:endParaRPr lang="en-US" b="1" dirty="0"/>
          </a:p>
          <a:p>
            <a:pPr marL="0" indent="0">
              <a:buFont typeface="Lucida Grande"/>
              <a:buNone/>
            </a:pPr>
            <a:endParaRPr lang="en-US" dirty="0"/>
          </a:p>
          <a:p>
            <a:r>
              <a:rPr lang="en-US" dirty="0"/>
              <a:t>Higher risk of obesity</a:t>
            </a:r>
          </a:p>
          <a:p>
            <a:r>
              <a:rPr lang="en-US" dirty="0"/>
              <a:t>Mental health disorders</a:t>
            </a:r>
          </a:p>
          <a:p>
            <a:r>
              <a:rPr lang="en-US" dirty="0"/>
              <a:t>Less healthy dietary habits</a:t>
            </a:r>
          </a:p>
          <a:p>
            <a:r>
              <a:rPr lang="en-US" dirty="0"/>
              <a:t>Poorer academic performance</a:t>
            </a:r>
          </a:p>
          <a:p>
            <a:r>
              <a:rPr lang="en-US" dirty="0" err="1"/>
              <a:t>Behavioural</a:t>
            </a:r>
            <a:r>
              <a:rPr lang="en-US" dirty="0"/>
              <a:t> issues</a:t>
            </a:r>
            <a:endParaRPr lang="is-IS" dirty="0"/>
          </a:p>
          <a:p>
            <a:endParaRPr lang="en-US" dirty="0"/>
          </a:p>
        </p:txBody>
      </p:sp>
      <p:pic>
        <p:nvPicPr>
          <p:cNvPr id="7" name="Picture 6">
            <a:extLst>
              <a:ext uri="{FF2B5EF4-FFF2-40B4-BE49-F238E27FC236}">
                <a16:creationId xmlns:a16="http://schemas.microsoft.com/office/drawing/2014/main" id="{0034E282-C758-CD4A-AAE4-202DC91121F1}"/>
              </a:ext>
            </a:extLst>
          </p:cNvPr>
          <p:cNvPicPr>
            <a:picLocks noChangeAspect="1"/>
          </p:cNvPicPr>
          <p:nvPr/>
        </p:nvPicPr>
        <p:blipFill>
          <a:blip r:embed="rId5"/>
          <a:stretch>
            <a:fillRect/>
          </a:stretch>
        </p:blipFill>
        <p:spPr>
          <a:xfrm>
            <a:off x="5743074" y="128336"/>
            <a:ext cx="2967789" cy="1835083"/>
          </a:xfrm>
          <a:prstGeom prst="rect">
            <a:avLst/>
          </a:prstGeom>
        </p:spPr>
      </p:pic>
    </p:spTree>
    <p:extLst>
      <p:ext uri="{BB962C8B-B14F-4D97-AF65-F5344CB8AC3E}">
        <p14:creationId xmlns:p14="http://schemas.microsoft.com/office/powerpoint/2010/main" val="27305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1213-AF8E-E243-B459-D54BEF041386}"/>
              </a:ext>
            </a:extLst>
          </p:cNvPr>
          <p:cNvSpPr>
            <a:spLocks noGrp="1"/>
          </p:cNvSpPr>
          <p:nvPr>
            <p:ph type="title"/>
          </p:nvPr>
        </p:nvSpPr>
        <p:spPr>
          <a:xfrm>
            <a:off x="264695" y="435059"/>
            <a:ext cx="6569242" cy="2147720"/>
          </a:xfrm>
        </p:spPr>
        <p:txBody>
          <a:bodyPr>
            <a:normAutofit/>
          </a:bodyPr>
          <a:lstStyle/>
          <a:p>
            <a:r>
              <a:rPr lang="en-US" dirty="0"/>
              <a:t>Baseline measures from an obesity-prevention cluster-RCT in children </a:t>
            </a:r>
          </a:p>
        </p:txBody>
      </p:sp>
      <p:sp>
        <p:nvSpPr>
          <p:cNvPr id="3" name="Content Placeholder 2">
            <a:extLst>
              <a:ext uri="{FF2B5EF4-FFF2-40B4-BE49-F238E27FC236}">
                <a16:creationId xmlns:a16="http://schemas.microsoft.com/office/drawing/2014/main" id="{715E8799-EB49-A24D-9C32-AB4FFE3AC2FF}"/>
              </a:ext>
            </a:extLst>
          </p:cNvPr>
          <p:cNvSpPr>
            <a:spLocks noGrp="1"/>
          </p:cNvSpPr>
          <p:nvPr>
            <p:ph idx="1"/>
          </p:nvPr>
        </p:nvSpPr>
        <p:spPr>
          <a:xfrm>
            <a:off x="457200" y="2582779"/>
            <a:ext cx="5863389" cy="3641558"/>
          </a:xfrm>
        </p:spPr>
        <p:txBody>
          <a:bodyPr>
            <a:normAutofit fontScale="92500" lnSpcReduction="20000"/>
          </a:bodyPr>
          <a:lstStyle/>
          <a:p>
            <a:pPr marL="0" indent="0">
              <a:buNone/>
            </a:pPr>
            <a:endParaRPr lang="en-US" dirty="0"/>
          </a:p>
          <a:p>
            <a:r>
              <a:rPr lang="en-US" dirty="0"/>
              <a:t>PLAY – 574 children aged 8 years of age (recruited through schools)</a:t>
            </a:r>
          </a:p>
          <a:p>
            <a:endParaRPr lang="en-US" dirty="0"/>
          </a:p>
          <a:p>
            <a:pPr marL="0" indent="0">
              <a:buNone/>
            </a:pPr>
            <a:r>
              <a:rPr lang="en-NZ" sz="2300" dirty="0"/>
              <a:t>Farmer, V.L., Williams, S.M., Mann, J.I., Schofield, G., McPhee, J.C., &amp; Taylor, R.W. (2017). The effect of increasing risk and challenge in the school playground on physical activity and weight in children: a cluster randomised controlled trial (PLAY). International Journal of Obesity, 41(5), 793-800.</a:t>
            </a:r>
            <a:endParaRPr lang="en-US" sz="2300" dirty="0"/>
          </a:p>
        </p:txBody>
      </p:sp>
      <p:pic>
        <p:nvPicPr>
          <p:cNvPr id="5" name="Picture 4">
            <a:extLst>
              <a:ext uri="{FF2B5EF4-FFF2-40B4-BE49-F238E27FC236}">
                <a16:creationId xmlns:a16="http://schemas.microsoft.com/office/drawing/2014/main" id="{016A1FB4-0C44-314C-ACDB-2400D93B2BD4}"/>
              </a:ext>
            </a:extLst>
          </p:cNvPr>
          <p:cNvPicPr>
            <a:picLocks noChangeAspect="1"/>
          </p:cNvPicPr>
          <p:nvPr/>
        </p:nvPicPr>
        <p:blipFill>
          <a:blip r:embed="rId3"/>
          <a:stretch>
            <a:fillRect/>
          </a:stretch>
        </p:blipFill>
        <p:spPr>
          <a:xfrm>
            <a:off x="6320589" y="3052095"/>
            <a:ext cx="2362200" cy="2400300"/>
          </a:xfrm>
          <a:prstGeom prst="rect">
            <a:avLst/>
          </a:prstGeom>
        </p:spPr>
      </p:pic>
    </p:spTree>
    <p:extLst>
      <p:ext uri="{BB962C8B-B14F-4D97-AF65-F5344CB8AC3E}">
        <p14:creationId xmlns:p14="http://schemas.microsoft.com/office/powerpoint/2010/main" val="367523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114800" cy="2006225"/>
          </a:xfrm>
        </p:spPr>
        <p:txBody>
          <a:bodyPr>
            <a:normAutofit/>
          </a:bodyPr>
          <a:lstStyle/>
          <a:p>
            <a:r>
              <a:rPr lang="en-US" dirty="0"/>
              <a:t>How to measure these activities</a:t>
            </a:r>
          </a:p>
        </p:txBody>
      </p:sp>
      <p:sp>
        <p:nvSpPr>
          <p:cNvPr id="3" name="Content Placeholder 2"/>
          <p:cNvSpPr>
            <a:spLocks noGrp="1"/>
          </p:cNvSpPr>
          <p:nvPr>
            <p:ph idx="1"/>
          </p:nvPr>
        </p:nvSpPr>
        <p:spPr>
          <a:xfrm>
            <a:off x="457200" y="2504325"/>
            <a:ext cx="8388849" cy="3886201"/>
          </a:xfrm>
        </p:spPr>
        <p:txBody>
          <a:bodyPr>
            <a:normAutofit lnSpcReduction="10000"/>
          </a:bodyPr>
          <a:lstStyle/>
          <a:p>
            <a:r>
              <a:rPr lang="en-US" dirty="0"/>
              <a:t>Accelerometers measure 24-hour time use</a:t>
            </a:r>
          </a:p>
          <a:p>
            <a:r>
              <a:rPr lang="en-US" dirty="0" err="1"/>
              <a:t>ActiCal</a:t>
            </a:r>
            <a:r>
              <a:rPr lang="en-US" dirty="0"/>
              <a:t> </a:t>
            </a:r>
            <a:r>
              <a:rPr lang="en-US" sz="2000" dirty="0"/>
              <a:t>(Mini-</a:t>
            </a:r>
            <a:r>
              <a:rPr lang="en-US" sz="2000" dirty="0" err="1"/>
              <a:t>Mitter</a:t>
            </a:r>
            <a:r>
              <a:rPr lang="en-US" sz="2000" dirty="0"/>
              <a:t>, Bend, OR)</a:t>
            </a:r>
            <a:endParaRPr lang="en-US" dirty="0"/>
          </a:p>
          <a:p>
            <a:r>
              <a:rPr lang="en-US" dirty="0"/>
              <a:t>Worn at the waist for 7 days</a:t>
            </a:r>
          </a:p>
          <a:p>
            <a:r>
              <a:rPr lang="en-US" dirty="0"/>
              <a:t>Measures ‘counts’ in 15-second epochs</a:t>
            </a:r>
          </a:p>
          <a:p>
            <a:r>
              <a:rPr lang="en-US" dirty="0"/>
              <a:t>Different levels of counts/epoch are assigned to the different levels of activity: </a:t>
            </a:r>
            <a:r>
              <a:rPr lang="en-US" i="1" dirty="0"/>
              <a:t>sleep, sedentary, light, moderate, and vigorous physical activity</a:t>
            </a:r>
          </a:p>
          <a:p>
            <a:endParaRPr lang="en-US" dirty="0"/>
          </a:p>
        </p:txBody>
      </p:sp>
      <p:pic>
        <p:nvPicPr>
          <p:cNvPr id="5" name="Picture 4">
            <a:extLst>
              <a:ext uri="{FF2B5EF4-FFF2-40B4-BE49-F238E27FC236}">
                <a16:creationId xmlns:a16="http://schemas.microsoft.com/office/drawing/2014/main" id="{20E65AFC-4591-DA45-AF2C-9964372D7807}"/>
              </a:ext>
            </a:extLst>
          </p:cNvPr>
          <p:cNvPicPr>
            <a:picLocks noChangeAspect="1"/>
          </p:cNvPicPr>
          <p:nvPr/>
        </p:nvPicPr>
        <p:blipFill>
          <a:blip r:embed="rId3"/>
          <a:stretch>
            <a:fillRect/>
          </a:stretch>
        </p:blipFill>
        <p:spPr>
          <a:xfrm>
            <a:off x="4572000" y="-88044"/>
            <a:ext cx="2321960" cy="2500573"/>
          </a:xfrm>
          <a:prstGeom prst="rect">
            <a:avLst/>
          </a:prstGeom>
        </p:spPr>
      </p:pic>
    </p:spTree>
    <p:extLst>
      <p:ext uri="{BB962C8B-B14F-4D97-AF65-F5344CB8AC3E}">
        <p14:creationId xmlns:p14="http://schemas.microsoft.com/office/powerpoint/2010/main" val="29131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912"/>
            <a:ext cx="8229600" cy="1143000"/>
          </a:xfrm>
        </p:spPr>
        <p:txBody>
          <a:bodyPr/>
          <a:lstStyle/>
          <a:p>
            <a:r>
              <a:rPr lang="en-US" dirty="0"/>
              <a:t>The 24-hour window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2215981"/>
              </p:ext>
            </p:extLst>
          </p:nvPr>
        </p:nvGraphicFramePr>
        <p:xfrm>
          <a:off x="457200" y="1417638"/>
          <a:ext cx="8229600" cy="4931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221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5359" cy="1143000"/>
          </a:xfrm>
        </p:spPr>
        <p:txBody>
          <a:bodyPr>
            <a:normAutofit/>
          </a:bodyPr>
          <a:lstStyle/>
          <a:p>
            <a:r>
              <a:rPr lang="en-US" dirty="0"/>
              <a:t>Compositional data</a:t>
            </a:r>
          </a:p>
        </p:txBody>
      </p:sp>
      <p:sp>
        <p:nvSpPr>
          <p:cNvPr id="3" name="Content Placeholder 2"/>
          <p:cNvSpPr>
            <a:spLocks noGrp="1"/>
          </p:cNvSpPr>
          <p:nvPr>
            <p:ph idx="1"/>
          </p:nvPr>
        </p:nvSpPr>
        <p:spPr>
          <a:xfrm>
            <a:off x="312821" y="1600200"/>
            <a:ext cx="8606589" cy="4993105"/>
          </a:xfrm>
        </p:spPr>
        <p:txBody>
          <a:bodyPr>
            <a:normAutofit fontScale="92500" lnSpcReduction="20000"/>
          </a:bodyPr>
          <a:lstStyle/>
          <a:p>
            <a:r>
              <a:rPr lang="en-US" dirty="0"/>
              <a:t>Relative distribution, not absolute</a:t>
            </a:r>
          </a:p>
          <a:p>
            <a:r>
              <a:rPr lang="en-US" dirty="0"/>
              <a:t>The sum of the parts is constrained (</a:t>
            </a:r>
            <a:r>
              <a:rPr lang="en-US" dirty="0" err="1"/>
              <a:t>eg</a:t>
            </a:r>
            <a:r>
              <a:rPr lang="en-US" dirty="0"/>
              <a:t> 100% or 24 hours)</a:t>
            </a:r>
          </a:p>
          <a:p>
            <a:endParaRPr lang="en-US" dirty="0"/>
          </a:p>
          <a:p>
            <a:r>
              <a:rPr lang="en-US" dirty="0"/>
              <a:t>A strong history in geology</a:t>
            </a:r>
          </a:p>
          <a:p>
            <a:r>
              <a:rPr lang="en-US" dirty="0"/>
              <a:t>Microbiota (relative abundance of microbiota in a </a:t>
            </a:r>
            <a:r>
              <a:rPr lang="en-US" dirty="0" err="1"/>
              <a:t>faecal</a:t>
            </a:r>
            <a:r>
              <a:rPr lang="en-US" dirty="0"/>
              <a:t> sample)</a:t>
            </a:r>
          </a:p>
          <a:p>
            <a:r>
              <a:rPr lang="en-US" dirty="0"/>
              <a:t>Macronutrient intake (fat/protein/carbohydrate)</a:t>
            </a:r>
          </a:p>
          <a:p>
            <a:r>
              <a:rPr lang="en-US" dirty="0"/>
              <a:t>How a consulting statistician allocates their work-time</a:t>
            </a:r>
          </a:p>
          <a:p>
            <a:r>
              <a:rPr lang="en-US" dirty="0"/>
              <a:t>Many others!</a:t>
            </a:r>
          </a:p>
        </p:txBody>
      </p:sp>
    </p:spTree>
    <p:extLst>
      <p:ext uri="{BB962C8B-B14F-4D97-AF65-F5344CB8AC3E}">
        <p14:creationId xmlns:p14="http://schemas.microsoft.com/office/powerpoint/2010/main" val="183810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a:t>
            </a:r>
            <a:r>
              <a:rPr lang="en-US" dirty="0" err="1"/>
              <a:t>analysing</a:t>
            </a:r>
            <a:r>
              <a:rPr lang="en-US" dirty="0"/>
              <a:t> compositional data</a:t>
            </a:r>
          </a:p>
        </p:txBody>
      </p:sp>
      <p:sp>
        <p:nvSpPr>
          <p:cNvPr id="3" name="Content Placeholder 2"/>
          <p:cNvSpPr>
            <a:spLocks noGrp="1"/>
          </p:cNvSpPr>
          <p:nvPr>
            <p:ph idx="1"/>
          </p:nvPr>
        </p:nvSpPr>
        <p:spPr/>
        <p:txBody>
          <a:bodyPr>
            <a:normAutofit/>
          </a:bodyPr>
          <a:lstStyle/>
          <a:p>
            <a:r>
              <a:rPr lang="en-US" dirty="0"/>
              <a:t>Not independent</a:t>
            </a:r>
          </a:p>
          <a:p>
            <a:r>
              <a:rPr lang="en-US" dirty="0" err="1"/>
              <a:t>Collinearity</a:t>
            </a:r>
            <a:endParaRPr lang="en-US" dirty="0"/>
          </a:p>
          <a:p>
            <a:r>
              <a:rPr lang="en-US" dirty="0"/>
              <a:t>Finite time period (constrained)</a:t>
            </a:r>
          </a:p>
          <a:p>
            <a:endParaRPr lang="en-US" dirty="0"/>
          </a:p>
          <a:p>
            <a:pPr marL="0" indent="0">
              <a:buNone/>
            </a:pPr>
            <a:endParaRPr lang="en-US" dirty="0"/>
          </a:p>
          <a:p>
            <a:r>
              <a:rPr lang="en-US" dirty="0"/>
              <a:t>Violate the basic assumptions for multivariate statistical methods (such as regression), which were developed for unconstrained data</a:t>
            </a:r>
          </a:p>
        </p:txBody>
      </p:sp>
    </p:spTree>
    <p:extLst>
      <p:ext uri="{BB962C8B-B14F-4D97-AF65-F5344CB8AC3E}">
        <p14:creationId xmlns:p14="http://schemas.microsoft.com/office/powerpoint/2010/main" val="353767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EC0709-3C34-DA4E-A975-7617C9B21BF6}"/>
              </a:ext>
            </a:extLst>
          </p:cNvPr>
          <p:cNvPicPr>
            <a:picLocks noGrp="1" noChangeAspect="1"/>
          </p:cNvPicPr>
          <p:nvPr>
            <p:ph idx="1"/>
          </p:nvPr>
        </p:nvPicPr>
        <p:blipFill>
          <a:blip r:embed="rId3"/>
          <a:stretch>
            <a:fillRect/>
          </a:stretch>
        </p:blipFill>
        <p:spPr>
          <a:xfrm>
            <a:off x="5161550" y="1501927"/>
            <a:ext cx="2930561" cy="4525963"/>
          </a:xfrm>
        </p:spPr>
      </p:pic>
      <p:pic>
        <p:nvPicPr>
          <p:cNvPr id="7" name="Picture 6">
            <a:extLst>
              <a:ext uri="{FF2B5EF4-FFF2-40B4-BE49-F238E27FC236}">
                <a16:creationId xmlns:a16="http://schemas.microsoft.com/office/drawing/2014/main" id="{AB594DBF-34B4-2B4D-93A6-2A2E3DBE02E8}"/>
              </a:ext>
            </a:extLst>
          </p:cNvPr>
          <p:cNvPicPr>
            <a:picLocks noChangeAspect="1"/>
          </p:cNvPicPr>
          <p:nvPr/>
        </p:nvPicPr>
        <p:blipFill>
          <a:blip r:embed="rId4"/>
          <a:stretch>
            <a:fillRect/>
          </a:stretch>
        </p:blipFill>
        <p:spPr>
          <a:xfrm>
            <a:off x="529119" y="552237"/>
            <a:ext cx="2857500" cy="3479800"/>
          </a:xfrm>
          <a:prstGeom prst="rect">
            <a:avLst/>
          </a:prstGeom>
        </p:spPr>
      </p:pic>
      <p:sp>
        <p:nvSpPr>
          <p:cNvPr id="8" name="TextBox 7">
            <a:extLst>
              <a:ext uri="{FF2B5EF4-FFF2-40B4-BE49-F238E27FC236}">
                <a16:creationId xmlns:a16="http://schemas.microsoft.com/office/drawing/2014/main" id="{24F8E77E-CCD9-DD4D-8201-994BDD8CFE2B}"/>
              </a:ext>
            </a:extLst>
          </p:cNvPr>
          <p:cNvSpPr txBox="1"/>
          <p:nvPr/>
        </p:nvSpPr>
        <p:spPr>
          <a:xfrm>
            <a:off x="349320" y="4163229"/>
            <a:ext cx="3503488" cy="646331"/>
          </a:xfrm>
          <a:prstGeom prst="rect">
            <a:avLst/>
          </a:prstGeom>
          <a:noFill/>
        </p:spPr>
        <p:txBody>
          <a:bodyPr wrap="square" rtlCol="0">
            <a:spAutoFit/>
          </a:bodyPr>
          <a:lstStyle/>
          <a:p>
            <a:r>
              <a:rPr lang="en-US" dirty="0"/>
              <a:t>Karl Pearson (1897): “spurious correlation” with ratio variables</a:t>
            </a:r>
          </a:p>
        </p:txBody>
      </p:sp>
      <p:sp>
        <p:nvSpPr>
          <p:cNvPr id="9" name="TextBox 8">
            <a:extLst>
              <a:ext uri="{FF2B5EF4-FFF2-40B4-BE49-F238E27FC236}">
                <a16:creationId xmlns:a16="http://schemas.microsoft.com/office/drawing/2014/main" id="{90AAF2FE-FCFB-2D4B-B321-8C5F31D93BB6}"/>
              </a:ext>
            </a:extLst>
          </p:cNvPr>
          <p:cNvSpPr txBox="1"/>
          <p:nvPr/>
        </p:nvSpPr>
        <p:spPr>
          <a:xfrm>
            <a:off x="3746215" y="6159082"/>
            <a:ext cx="5134579" cy="369332"/>
          </a:xfrm>
          <a:prstGeom prst="rect">
            <a:avLst/>
          </a:prstGeom>
          <a:noFill/>
        </p:spPr>
        <p:txBody>
          <a:bodyPr wrap="square" rtlCol="0">
            <a:spAutoFit/>
          </a:bodyPr>
          <a:lstStyle/>
          <a:p>
            <a:r>
              <a:rPr lang="en-US" dirty="0"/>
              <a:t>John Aitchison (1982): proposed a log-ratio approach</a:t>
            </a:r>
          </a:p>
        </p:txBody>
      </p:sp>
    </p:spTree>
    <p:extLst>
      <p:ext uri="{BB962C8B-B14F-4D97-AF65-F5344CB8AC3E}">
        <p14:creationId xmlns:p14="http://schemas.microsoft.com/office/powerpoint/2010/main" val="1111962758"/>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2874</TotalTime>
  <Words>2846</Words>
  <Application>Microsoft Macintosh PowerPoint</Application>
  <PresentationFormat>On-screen Show (4:3)</PresentationFormat>
  <Paragraphs>245</Paragraphs>
  <Slides>23</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Lucida Grande</vt:lpstr>
      <vt:lpstr>Open Sans Light</vt:lpstr>
      <vt:lpstr>Wingdings</vt:lpstr>
      <vt:lpstr>2_Custom Design</vt:lpstr>
      <vt:lpstr>Custom Design</vt:lpstr>
      <vt:lpstr>1_Custom Design</vt:lpstr>
      <vt:lpstr>Analysing compositional time-use data in paediatric populations</vt:lpstr>
      <vt:lpstr>Predictors of healthy  development in childhood</vt:lpstr>
      <vt:lpstr>PowerPoint Presentation</vt:lpstr>
      <vt:lpstr>Baseline measures from an obesity-prevention cluster-RCT in children </vt:lpstr>
      <vt:lpstr>How to measure these activities</vt:lpstr>
      <vt:lpstr>The 24-hour window</vt:lpstr>
      <vt:lpstr>Compositional data</vt:lpstr>
      <vt:lpstr>Problems with analysing compositional data</vt:lpstr>
      <vt:lpstr>PowerPoint Presentation</vt:lpstr>
      <vt:lpstr>Log-ratio approach</vt:lpstr>
      <vt:lpstr>Isometric log-ratios</vt:lpstr>
      <vt:lpstr>Interpretation: need to have meaningful estimates!</vt:lpstr>
      <vt:lpstr>PowerPoint Presentation</vt:lpstr>
      <vt:lpstr>Interpretation</vt:lpstr>
      <vt:lpstr>Interpretation</vt:lpstr>
      <vt:lpstr>Estimates for other components (sedentary, light, mvpa)</vt:lpstr>
      <vt:lpstr>24 hour time-use in 8 year-olds  and BMI z-score (n=574)</vt:lpstr>
      <vt:lpstr>Presentation of estimates in minutes compared to proportions</vt:lpstr>
      <vt:lpstr>Presentation of estimates for 10% reallocation between components</vt:lpstr>
      <vt:lpstr>Presentation of estimates for 10% reallocation between components</vt:lpstr>
      <vt:lpstr>In summary</vt:lpstr>
      <vt:lpstr>Acknowledgements</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Advertising</dc:creator>
  <cp:lastModifiedBy>Microsoft Office User</cp:lastModifiedBy>
  <cp:revision>229</cp:revision>
  <cp:lastPrinted>2018-11-16T02:16:06Z</cp:lastPrinted>
  <dcterms:created xsi:type="dcterms:W3CDTF">2015-04-07T21:13:18Z</dcterms:created>
  <dcterms:modified xsi:type="dcterms:W3CDTF">2018-12-06T00:52:09Z</dcterms:modified>
</cp:coreProperties>
</file>